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5"/>
  </p:notesMasterIdLst>
  <p:sldIdLst>
    <p:sldId id="258" r:id="rId2"/>
    <p:sldId id="307" r:id="rId3"/>
    <p:sldId id="321" r:id="rId4"/>
    <p:sldId id="325" r:id="rId5"/>
    <p:sldId id="327" r:id="rId6"/>
    <p:sldId id="326" r:id="rId7"/>
    <p:sldId id="328" r:id="rId8"/>
    <p:sldId id="329" r:id="rId9"/>
    <p:sldId id="319" r:id="rId10"/>
    <p:sldId id="330" r:id="rId11"/>
    <p:sldId id="331" r:id="rId12"/>
    <p:sldId id="332" r:id="rId13"/>
    <p:sldId id="333" r:id="rId14"/>
    <p:sldId id="340" r:id="rId15"/>
    <p:sldId id="341" r:id="rId16"/>
    <p:sldId id="334" r:id="rId17"/>
    <p:sldId id="335" r:id="rId18"/>
    <p:sldId id="336" r:id="rId19"/>
    <p:sldId id="337" r:id="rId20"/>
    <p:sldId id="338" r:id="rId21"/>
    <p:sldId id="339" r:id="rId22"/>
    <p:sldId id="347" r:id="rId23"/>
    <p:sldId id="348" r:id="rId24"/>
    <p:sldId id="349" r:id="rId25"/>
    <p:sldId id="342" r:id="rId26"/>
    <p:sldId id="343" r:id="rId27"/>
    <p:sldId id="344" r:id="rId28"/>
    <p:sldId id="345" r:id="rId29"/>
    <p:sldId id="346" r:id="rId30"/>
    <p:sldId id="350" r:id="rId31"/>
    <p:sldId id="351" r:id="rId32"/>
    <p:sldId id="353" r:id="rId33"/>
    <p:sldId id="352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5" autoAdjust="0"/>
    <p:restoredTop sz="94660"/>
  </p:normalViewPr>
  <p:slideViewPr>
    <p:cSldViewPr>
      <p:cViewPr varScale="1">
        <p:scale>
          <a:sx n="88" d="100"/>
          <a:sy n="88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12"/>
    </p:cViewPr>
  </p:sorterViewPr>
  <p:notesViewPr>
    <p:cSldViewPr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900310E-B2F3-46E2-8A65-A5CC4EF28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97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4416 w 4917"/>
                <a:gd name="T3" fmla="*/ 0 h 1000"/>
                <a:gd name="T4" fmla="*/ 4917 w 4917"/>
                <a:gd name="T5" fmla="*/ 500 h 1000"/>
                <a:gd name="T6" fmla="*/ 4417 w 4917"/>
                <a:gd name="T7" fmla="*/ 1000 h 1000"/>
                <a:gd name="T8" fmla="*/ 0 w 4917"/>
                <a:gd name="T9" fmla="*/ 1000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C3CDE-A82D-498F-9908-C9CE5C755D7F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17073-2087-414B-A585-E799B46AF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32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E7899-3FC9-4E7A-8E83-2BCD886D9C0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0222C-C3E9-48A5-91E8-CDD362E57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68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1CC2-86DA-4FDD-A6D4-107451D182E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D0A1-71FE-43A2-900D-6171322E9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95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0E5F7-B26D-4EED-86F1-89741FE5FEC2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D857C-CE5A-4D57-A3F7-B4D1922DA5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19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9FDC2-B527-47FD-8EAE-08AEA74C3A3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A1627-2803-4250-B044-72F003E05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12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0EA56-87CD-4D26-B42A-FD5DE1194A02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7C3E8-E025-419B-87AF-256C0A3D0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80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092F6-1BEA-4684-A638-124F6362197E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D45A9-D571-421A-ACA2-93E065A68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77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45655-C483-4384-98F8-810F6B16A6F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3A7A7-E9F1-44B2-AC0F-98D677D25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38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E8AC-D69F-420A-8840-F8FBB1992B73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5CBB4-8A43-4060-948B-CFE11CFCB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D46D1-50D6-4374-B97E-308AD468FFD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D7DAC-391B-49C5-ACF0-F56CDA08E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54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F7CD8-94F8-439D-B571-045C650BFFAC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43F0C-1F3F-49B3-BE7B-1A5F177F1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48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6499 w 7000"/>
                <a:gd name="T3" fmla="*/ 0 h 1000"/>
                <a:gd name="T4" fmla="*/ 7000 w 7000"/>
                <a:gd name="T5" fmla="*/ 500 h 1000"/>
                <a:gd name="T6" fmla="*/ 6500 w 7000"/>
                <a:gd name="T7" fmla="*/ 1000 h 1000"/>
                <a:gd name="T8" fmla="*/ 0 w 7000"/>
                <a:gd name="T9" fmla="*/ 1000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9342954C-C1AA-4A25-8E1B-0270AAB3BFB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16ABE67D-70DA-44C9-B041-3682BFC99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57313" y="1557338"/>
            <a:ext cx="6743700" cy="3157537"/>
          </a:xfrm>
        </p:spPr>
        <p:txBody>
          <a:bodyPr/>
          <a:lstStyle/>
          <a:p>
            <a:pPr algn="ctr" eaLnBrk="1" hangingPunct="1"/>
            <a:r>
              <a:rPr lang="ru-RU" sz="4400" b="1" dirty="0" smtClean="0">
                <a:solidFill>
                  <a:srgbClr val="0000CC"/>
                </a:solidFill>
              </a:rPr>
              <a:t>Диаграмма классов</a:t>
            </a:r>
            <a:endParaRPr lang="ru-RU" b="1" dirty="0" smtClean="0">
              <a:solidFill>
                <a:srgbClr val="0000CC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84248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400" b="1" dirty="0" err="1">
                <a:solidFill>
                  <a:schemeClr val="tx2"/>
                </a:solidFill>
              </a:rPr>
              <a:t>UML</a:t>
            </a:r>
            <a:r>
              <a:rPr lang="ru-RU" sz="4400" b="1" dirty="0">
                <a:solidFill>
                  <a:schemeClr val="tx2"/>
                </a:solidFill>
              </a:rPr>
              <a:t>. Типы диаграмм в </a:t>
            </a:r>
            <a:r>
              <a:rPr lang="en-US" sz="4400" b="1" dirty="0" err="1" smtClean="0">
                <a:solidFill>
                  <a:schemeClr val="tx2"/>
                </a:solidFill>
              </a:rPr>
              <a:t>UML</a:t>
            </a:r>
            <a:r>
              <a:rPr lang="en-US" sz="4400" b="1" dirty="0" smtClean="0">
                <a:solidFill>
                  <a:schemeClr val="tx2"/>
                </a:solidFill>
              </a:rPr>
              <a:t> </a:t>
            </a:r>
            <a:endParaRPr lang="ru-RU" sz="4400" b="1" dirty="0">
              <a:solidFill>
                <a:schemeClr val="tx2"/>
              </a:solidFill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(примеры </a:t>
            </a:r>
            <a:r>
              <a:rPr lang="ru-RU" sz="2800" b="1" dirty="0">
                <a:solidFill>
                  <a:srgbClr val="FFFFFF"/>
                </a:solidFill>
              </a:rPr>
              <a:t>записи атрибутов)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10/33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07268" y="1666210"/>
            <a:ext cx="7127875" cy="399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ru-RU" sz="2400" dirty="0" smtClean="0"/>
              <a:t>+ </a:t>
            </a:r>
            <a:r>
              <a:rPr lang="ru-RU" sz="2400" dirty="0" err="1" smtClean="0"/>
              <a:t>имяСотрудника</a:t>
            </a:r>
            <a:r>
              <a:rPr lang="ru-RU" sz="2400" dirty="0" smtClean="0"/>
              <a:t> : </a:t>
            </a:r>
            <a:r>
              <a:rPr lang="ru-RU" sz="2400" dirty="0" err="1" smtClean="0"/>
              <a:t>String</a:t>
            </a:r>
            <a:r>
              <a:rPr lang="ru-RU" sz="2400" dirty="0" smtClean="0"/>
              <a:t> {</a:t>
            </a:r>
            <a:r>
              <a:rPr lang="ru-RU" sz="2400" dirty="0" err="1" smtClean="0"/>
              <a:t>readOnly</a:t>
            </a:r>
            <a:r>
              <a:rPr lang="ru-RU" sz="2400" dirty="0" smtClean="0"/>
              <a:t>}</a:t>
            </a:r>
          </a:p>
          <a:p>
            <a:pPr marL="0" indent="0" eaLnBrk="1" hangingPunct="1">
              <a:buNone/>
            </a:pPr>
            <a:endParaRPr lang="ru-RU" sz="2400" dirty="0" smtClean="0"/>
          </a:p>
          <a:p>
            <a:pPr marL="0" indent="0" eaLnBrk="1" hangingPunct="1">
              <a:buNone/>
            </a:pPr>
            <a:r>
              <a:rPr lang="ru-RU" sz="2400" dirty="0" smtClean="0"/>
              <a:t>~ </a:t>
            </a:r>
            <a:r>
              <a:rPr lang="ru-RU" sz="2400" dirty="0" err="1" smtClean="0"/>
              <a:t>датаРождения</a:t>
            </a:r>
            <a:r>
              <a:rPr lang="ru-RU" sz="2400" dirty="0" smtClean="0"/>
              <a:t> : </a:t>
            </a:r>
            <a:r>
              <a:rPr lang="en-US" sz="2400" dirty="0" smtClean="0"/>
              <a:t>Data </a:t>
            </a:r>
            <a:r>
              <a:rPr lang="ru-RU" sz="2400" dirty="0" smtClean="0"/>
              <a:t>{</a:t>
            </a:r>
            <a:r>
              <a:rPr lang="ru-RU" sz="2400" dirty="0" err="1" smtClean="0"/>
              <a:t>readOnly</a:t>
            </a:r>
            <a:r>
              <a:rPr lang="ru-RU" sz="2400" dirty="0" smtClean="0"/>
              <a:t>} </a:t>
            </a:r>
          </a:p>
          <a:p>
            <a:pPr marL="0" indent="0" eaLnBrk="1" hangingPunct="1">
              <a:buNone/>
            </a:pPr>
            <a:endParaRPr lang="ru-RU" sz="2400" dirty="0" smtClean="0"/>
          </a:p>
          <a:p>
            <a:pPr marL="0" indent="0" eaLnBrk="1" hangingPunct="1">
              <a:buNone/>
            </a:pPr>
            <a:r>
              <a:rPr lang="ru-RU" sz="2400" dirty="0" smtClean="0"/>
              <a:t># /</a:t>
            </a:r>
            <a:r>
              <a:rPr lang="ru-RU" sz="2400" dirty="0" err="1" smtClean="0"/>
              <a:t>возрастСотрудника</a:t>
            </a:r>
            <a:r>
              <a:rPr lang="ru-RU" sz="2400" dirty="0" smtClean="0"/>
              <a:t> : </a:t>
            </a:r>
            <a:r>
              <a:rPr lang="en-US" sz="2400" dirty="0" smtClean="0"/>
              <a:t>Integer</a:t>
            </a:r>
            <a:r>
              <a:rPr lang="ru-RU" sz="2400" dirty="0" smtClean="0"/>
              <a:t> </a:t>
            </a:r>
          </a:p>
          <a:p>
            <a:pPr marL="0" indent="0" eaLnBrk="1" hangingPunct="1">
              <a:buNone/>
            </a:pPr>
            <a:endParaRPr lang="ru-RU" sz="2400" dirty="0" smtClean="0"/>
          </a:p>
          <a:p>
            <a:pPr marL="0" indent="0" eaLnBrk="1" hangingPunct="1">
              <a:buNone/>
            </a:pPr>
            <a:r>
              <a:rPr lang="ru-RU" sz="2400" dirty="0" smtClean="0"/>
              <a:t>+ </a:t>
            </a:r>
            <a:r>
              <a:rPr lang="ru-RU" sz="2400" dirty="0" err="1" smtClean="0"/>
              <a:t>номерТелефона</a:t>
            </a:r>
            <a:r>
              <a:rPr lang="ru-RU" sz="2400" dirty="0" smtClean="0"/>
              <a:t> : </a:t>
            </a:r>
            <a:r>
              <a:rPr lang="ru-RU" sz="2400" dirty="0" err="1" smtClean="0"/>
              <a:t>Integer</a:t>
            </a:r>
            <a:r>
              <a:rPr lang="ru-RU" sz="2400" dirty="0" smtClean="0"/>
              <a:t> [1..*] {</a:t>
            </a:r>
            <a:r>
              <a:rPr lang="ru-RU" sz="2400" dirty="0" err="1" smtClean="0"/>
              <a:t>unique</a:t>
            </a:r>
            <a:r>
              <a:rPr lang="ru-RU" sz="2400" dirty="0" smtClean="0"/>
              <a:t>} </a:t>
            </a:r>
          </a:p>
          <a:p>
            <a:pPr marL="0" indent="0" eaLnBrk="1" hangingPunct="1">
              <a:buNone/>
            </a:pPr>
            <a:endParaRPr lang="ru-RU" sz="2400" dirty="0" smtClean="0"/>
          </a:p>
          <a:p>
            <a:pPr marL="0" indent="0" eaLnBrk="1" hangingPunct="1">
              <a:buNone/>
            </a:pPr>
            <a:r>
              <a:rPr lang="ru-RU" sz="2400" dirty="0" smtClean="0"/>
              <a:t>– </a:t>
            </a:r>
            <a:r>
              <a:rPr lang="ru-RU" sz="2400" dirty="0" err="1" smtClean="0"/>
              <a:t>заработнаяПлата</a:t>
            </a:r>
            <a:r>
              <a:rPr lang="ru-RU" sz="2400" dirty="0" smtClean="0"/>
              <a:t> : </a:t>
            </a:r>
            <a:r>
              <a:rPr lang="ru-RU" sz="2400" dirty="0" err="1" smtClean="0"/>
              <a:t>Currency</a:t>
            </a:r>
            <a:r>
              <a:rPr lang="ru-RU" sz="2400" dirty="0" smtClean="0"/>
              <a:t> = 500.00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0565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(операции </a:t>
            </a:r>
            <a:r>
              <a:rPr lang="ru-RU" sz="2800" b="1" dirty="0">
                <a:solidFill>
                  <a:srgbClr val="FFFFFF"/>
                </a:solidFill>
              </a:rPr>
              <a:t>класса 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11/33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560" y="1495941"/>
            <a:ext cx="8353053" cy="4597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ru-RU" sz="2000" b="1" i="1" dirty="0" smtClean="0"/>
              <a:t>Операция</a:t>
            </a:r>
            <a:r>
              <a:rPr lang="ru-RU" sz="2000" i="1" dirty="0" smtClean="0"/>
              <a:t> (</a:t>
            </a:r>
            <a:r>
              <a:rPr lang="ru-RU" sz="2000" i="1" dirty="0" err="1" smtClean="0"/>
              <a:t>operation</a:t>
            </a:r>
            <a:r>
              <a:rPr lang="ru-RU" sz="2000" i="1" dirty="0" smtClean="0"/>
              <a:t>)</a:t>
            </a:r>
            <a:r>
              <a:rPr lang="ru-RU" sz="2000" dirty="0" smtClean="0"/>
              <a:t> класса служит для представления отдельной характеристики поведения, которая является общей для всех объектов данного класса</a:t>
            </a:r>
            <a:endParaRPr lang="en-US" sz="2000" dirty="0" smtClean="0"/>
          </a:p>
          <a:p>
            <a:pPr marL="0" indent="0" eaLnBrk="1" hangingPunct="1">
              <a:buNone/>
            </a:pPr>
            <a:r>
              <a:rPr lang="ru-RU" sz="2000" dirty="0" smtClean="0"/>
              <a:t>Общий формат записи отдельной операции класса следующий (БНФ):</a:t>
            </a:r>
            <a:endParaRPr lang="ru-RU" sz="2000" i="1" dirty="0" smtClean="0"/>
          </a:p>
          <a:p>
            <a:pPr marL="0" indent="0" eaLnBrk="1" hangingPunct="1">
              <a:buNone/>
            </a:pPr>
            <a:r>
              <a:rPr lang="ru-RU" sz="2000" i="1" dirty="0" smtClean="0"/>
              <a:t>&lt;</a:t>
            </a:r>
            <a:r>
              <a:rPr lang="ru-RU" sz="2000" b="1" i="1" dirty="0" smtClean="0"/>
              <a:t>операция</a:t>
            </a:r>
            <a:r>
              <a:rPr lang="ru-RU" sz="2000" i="1" dirty="0" smtClean="0"/>
              <a:t>&gt;::=</a:t>
            </a:r>
            <a:r>
              <a:rPr lang="ru-RU" sz="2000" dirty="0" smtClean="0"/>
              <a:t>[</a:t>
            </a:r>
            <a:r>
              <a:rPr lang="ru-RU" sz="2000" i="1" dirty="0" smtClean="0"/>
              <a:t>&lt;видимость&gt;</a:t>
            </a:r>
            <a:r>
              <a:rPr lang="ru-RU" sz="2000" dirty="0" smtClean="0"/>
              <a:t>]</a:t>
            </a:r>
            <a:r>
              <a:rPr lang="ru-RU" sz="2000" i="1" dirty="0" smtClean="0"/>
              <a:t> &lt;</a:t>
            </a:r>
            <a:r>
              <a:rPr lang="ru-RU" sz="2000" b="1" i="1" dirty="0" smtClean="0"/>
              <a:t>имя операции</a:t>
            </a:r>
            <a:r>
              <a:rPr lang="ru-RU" sz="2000" i="1" dirty="0" smtClean="0"/>
              <a:t>&gt; </a:t>
            </a:r>
            <a:r>
              <a:rPr lang="ru-RU" sz="2000" dirty="0" smtClean="0"/>
              <a:t>‘(‘ [</a:t>
            </a:r>
            <a:r>
              <a:rPr lang="ru-RU" sz="2000" i="1" dirty="0" smtClean="0"/>
              <a:t>&lt;список  параметров&gt;</a:t>
            </a:r>
            <a:r>
              <a:rPr lang="ru-RU" sz="2000" dirty="0" smtClean="0"/>
              <a:t>] ‘)’ [‘:’ [</a:t>
            </a:r>
            <a:r>
              <a:rPr lang="ru-RU" sz="2000" i="1" dirty="0" smtClean="0"/>
              <a:t>&lt;тип возвращаемого результата&gt;</a:t>
            </a:r>
            <a:r>
              <a:rPr lang="ru-RU" sz="2000" dirty="0" smtClean="0"/>
              <a:t>] ‘{‘</a:t>
            </a:r>
            <a:r>
              <a:rPr lang="ru-RU" sz="2000" i="1" dirty="0" smtClean="0"/>
              <a:t> &lt;свойство операции&gt;</a:t>
            </a:r>
            <a:r>
              <a:rPr lang="ru-RU" sz="2000" dirty="0" smtClean="0"/>
              <a:t> [‘,’</a:t>
            </a:r>
            <a:r>
              <a:rPr lang="ru-RU" sz="2000" i="1" dirty="0" smtClean="0"/>
              <a:t> &lt;свойство операции&gt;</a:t>
            </a:r>
            <a:r>
              <a:rPr lang="ru-RU" sz="2000" dirty="0" smtClean="0"/>
              <a:t>]* ‘}’]</a:t>
            </a:r>
            <a:endParaRPr lang="en-US" sz="2000" dirty="0" smtClean="0"/>
          </a:p>
          <a:p>
            <a:pPr marL="0" indent="0" eaLnBrk="1" hangingPunct="1">
              <a:buNone/>
            </a:pPr>
            <a:r>
              <a:rPr lang="ru-RU" sz="2000" dirty="0" smtClean="0"/>
              <a:t>где:</a:t>
            </a:r>
            <a:endParaRPr lang="en-US" sz="2000" dirty="0" smtClean="0"/>
          </a:p>
          <a:p>
            <a:pPr marL="271463" indent="0" eaLnBrk="1" hangingPunct="1">
              <a:buNone/>
            </a:pPr>
            <a:r>
              <a:rPr lang="ru-RU" sz="1800" dirty="0" smtClean="0"/>
              <a:t>&lt;</a:t>
            </a:r>
            <a:r>
              <a:rPr lang="ru-RU" sz="1800" i="1" dirty="0" smtClean="0"/>
              <a:t>видимость</a:t>
            </a:r>
            <a:r>
              <a:rPr lang="ru-RU" sz="1800" dirty="0" smtClean="0"/>
              <a:t>&gt; ::= ‘+’ | ‘-‘ | ‘#’ | ‘~’ 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&lt;имя операции&gt; </a:t>
            </a:r>
            <a:r>
              <a:rPr lang="ru-RU" sz="1800" dirty="0" smtClean="0"/>
              <a:t>(</a:t>
            </a:r>
            <a:r>
              <a:rPr lang="ru-RU" sz="1800" dirty="0" err="1" smtClean="0"/>
              <a:t>operation</a:t>
            </a:r>
            <a:r>
              <a:rPr lang="ru-RU" sz="1800" dirty="0" smtClean="0"/>
              <a:t> </a:t>
            </a:r>
            <a:r>
              <a:rPr lang="ru-RU" sz="1800" dirty="0" err="1" smtClean="0"/>
              <a:t>name</a:t>
            </a:r>
            <a:r>
              <a:rPr lang="ru-RU" sz="1800" dirty="0" smtClean="0"/>
              <a:t>) представляет собой строку текста, которая используется в качестве идентификатора соответствующей операции и поэтому должна быть уникальной для каждой операции данного класса </a:t>
            </a:r>
          </a:p>
        </p:txBody>
      </p:sp>
    </p:spTree>
    <p:extLst>
      <p:ext uri="{BB962C8B-B14F-4D97-AF65-F5344CB8AC3E}">
        <p14:creationId xmlns:p14="http://schemas.microsoft.com/office/powerpoint/2010/main" val="44063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(формат </a:t>
            </a:r>
            <a:r>
              <a:rPr lang="ru-RU" sz="2800" b="1" dirty="0">
                <a:solidFill>
                  <a:srgbClr val="FFFFFF"/>
                </a:solidFill>
              </a:rPr>
              <a:t>записи операции класса)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12/33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584" y="1594220"/>
            <a:ext cx="76041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ru-RU" sz="2000" i="1" dirty="0" smtClean="0"/>
              <a:t>&lt;список параметров</a:t>
            </a:r>
            <a:r>
              <a:rPr lang="ru-RU" sz="2000" dirty="0" smtClean="0"/>
              <a:t>&gt;</a:t>
            </a:r>
            <a:r>
              <a:rPr lang="ru-RU" sz="2000" i="1" dirty="0" smtClean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parameter</a:t>
            </a:r>
            <a:r>
              <a:rPr lang="ru-RU" sz="2000" dirty="0" smtClean="0"/>
              <a:t> </a:t>
            </a:r>
            <a:r>
              <a:rPr lang="ru-RU" sz="2000" dirty="0" err="1" smtClean="0"/>
              <a:t>list</a:t>
            </a:r>
            <a:r>
              <a:rPr lang="ru-RU" sz="2000" dirty="0" smtClean="0"/>
              <a:t>) представляет собой перечень разделенных запятыми формальных параметров операции и имеет следующий общий формат записи (БНФ):</a:t>
            </a:r>
          </a:p>
          <a:p>
            <a:pPr marL="0" indent="0" eaLnBrk="1" hangingPunct="1">
              <a:buNone/>
            </a:pPr>
            <a:endParaRPr lang="ru-RU" sz="2000" i="1" dirty="0" smtClean="0"/>
          </a:p>
          <a:p>
            <a:pPr marL="271463" indent="0" eaLnBrk="1" hangingPunct="1">
              <a:buNone/>
            </a:pPr>
            <a:r>
              <a:rPr lang="ru-RU" sz="1800" i="1" dirty="0" smtClean="0"/>
              <a:t>&lt;список параметров&gt;::= &lt;параметр&gt; </a:t>
            </a:r>
            <a:r>
              <a:rPr lang="ru-RU" sz="1800" dirty="0" smtClean="0"/>
              <a:t>[‘,</a:t>
            </a:r>
            <a:r>
              <a:rPr lang="ru-RU" sz="1800" i="1" dirty="0" smtClean="0"/>
              <a:t>’&lt;параметр&gt;</a:t>
            </a:r>
            <a:r>
              <a:rPr lang="ru-RU" sz="1800" dirty="0" smtClean="0"/>
              <a:t>]*.</a:t>
            </a:r>
          </a:p>
          <a:p>
            <a:pPr marL="271463" indent="0" eaLnBrk="1" hangingPunct="1">
              <a:buNone/>
            </a:pPr>
            <a:endParaRPr lang="ru-RU" sz="1800" dirty="0" smtClean="0"/>
          </a:p>
          <a:p>
            <a:pPr marL="271463" indent="0" eaLnBrk="1" hangingPunct="1">
              <a:buNone/>
            </a:pPr>
            <a:r>
              <a:rPr lang="ru-RU" sz="1800" i="1" dirty="0" smtClean="0"/>
              <a:t>&lt;параметр&gt;::= </a:t>
            </a:r>
            <a:r>
              <a:rPr lang="ru-RU" sz="1800" dirty="0" smtClean="0"/>
              <a:t>[</a:t>
            </a:r>
            <a:r>
              <a:rPr lang="ru-RU" sz="1800" i="1" dirty="0" smtClean="0"/>
              <a:t>&lt;направление&gt;</a:t>
            </a:r>
            <a:r>
              <a:rPr lang="ru-RU" sz="1800" dirty="0" smtClean="0"/>
              <a:t>] </a:t>
            </a:r>
            <a:r>
              <a:rPr lang="ru-RU" sz="1800" i="1" dirty="0" smtClean="0"/>
              <a:t>&lt;имя параметра&gt;</a:t>
            </a:r>
            <a:r>
              <a:rPr lang="ru-RU" sz="1800" dirty="0" smtClean="0"/>
              <a:t> ‘:’</a:t>
            </a:r>
            <a:r>
              <a:rPr lang="ru-RU" sz="1800" i="1" dirty="0" smtClean="0"/>
              <a:t> &lt;выражение типа&gt; </a:t>
            </a:r>
            <a:r>
              <a:rPr lang="ru-RU" sz="1800" dirty="0" smtClean="0"/>
              <a:t>[‘[‘</a:t>
            </a:r>
            <a:r>
              <a:rPr lang="ru-RU" sz="1800" i="1" dirty="0" smtClean="0"/>
              <a:t>&lt;кратность&gt;</a:t>
            </a:r>
            <a:r>
              <a:rPr lang="ru-RU" sz="1800" dirty="0" smtClean="0"/>
              <a:t>’]’] [‘=’ </a:t>
            </a:r>
            <a:r>
              <a:rPr lang="ru-RU" sz="1800" i="1" dirty="0" smtClean="0"/>
              <a:t>&lt;значение по умолчанию&gt;</a:t>
            </a:r>
            <a:r>
              <a:rPr lang="ru-RU" sz="1800" dirty="0" smtClean="0"/>
              <a:t>] [‘{‘ </a:t>
            </a:r>
            <a:r>
              <a:rPr lang="ru-RU" sz="1800" i="1" dirty="0" smtClean="0"/>
              <a:t>&lt;свойство параметра &gt;</a:t>
            </a:r>
            <a:r>
              <a:rPr lang="ru-RU" sz="1800" dirty="0" smtClean="0"/>
              <a:t> [‘,’</a:t>
            </a:r>
            <a:r>
              <a:rPr lang="ru-RU" sz="1800" i="1" dirty="0" smtClean="0"/>
              <a:t> &lt;свойство параметра&gt;</a:t>
            </a:r>
            <a:r>
              <a:rPr lang="ru-RU" sz="1800" dirty="0" smtClean="0"/>
              <a:t>]* ‘}’]</a:t>
            </a:r>
          </a:p>
          <a:p>
            <a:pPr marL="271463" indent="0" eaLnBrk="1" hangingPunct="1">
              <a:buNone/>
            </a:pPr>
            <a:endParaRPr lang="ru-RU" sz="1800" dirty="0" smtClean="0"/>
          </a:p>
          <a:p>
            <a:pPr marL="271463" indent="0" eaLnBrk="1" hangingPunct="1">
              <a:buNone/>
            </a:pPr>
            <a:r>
              <a:rPr lang="ru-RU" sz="1800" dirty="0" smtClean="0"/>
              <a:t>&lt;</a:t>
            </a:r>
            <a:r>
              <a:rPr lang="ru-RU" sz="1800" i="1" dirty="0" smtClean="0"/>
              <a:t>тип возвращаемого результата</a:t>
            </a:r>
            <a:r>
              <a:rPr lang="ru-RU" sz="1800" dirty="0" smtClean="0"/>
              <a:t>&gt; (</a:t>
            </a:r>
            <a:r>
              <a:rPr lang="ru-RU" sz="1800" dirty="0" err="1" smtClean="0"/>
              <a:t>return</a:t>
            </a:r>
            <a:r>
              <a:rPr lang="ru-RU" sz="1800" dirty="0" smtClean="0"/>
              <a:t> </a:t>
            </a:r>
            <a:r>
              <a:rPr lang="ru-RU" sz="1800" dirty="0" err="1" smtClean="0"/>
              <a:t>type</a:t>
            </a:r>
            <a:r>
              <a:rPr lang="ru-RU" sz="1800" dirty="0" smtClean="0"/>
              <a:t>) специфицирует тип значения, возвращаемого данной операцией</a:t>
            </a:r>
          </a:p>
        </p:txBody>
      </p:sp>
    </p:spTree>
    <p:extLst>
      <p:ext uri="{BB962C8B-B14F-4D97-AF65-F5344CB8AC3E}">
        <p14:creationId xmlns:p14="http://schemas.microsoft.com/office/powerpoint/2010/main" val="8978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(параметры </a:t>
            </a:r>
            <a:r>
              <a:rPr lang="ru-RU" sz="2800" b="1" dirty="0">
                <a:solidFill>
                  <a:srgbClr val="FFFFFF"/>
                </a:solidFill>
              </a:rPr>
              <a:t>операции)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13/33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9512" y="1340768"/>
            <a:ext cx="8424936" cy="4812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 algn="just" eaLnBrk="1" hangingPunct="1">
              <a:lnSpc>
                <a:spcPct val="80000"/>
              </a:lnSpc>
              <a:buNone/>
            </a:pPr>
            <a:r>
              <a:rPr lang="ru-RU" sz="2000" b="1" i="1" dirty="0" smtClean="0"/>
              <a:t>Параметр </a:t>
            </a:r>
            <a:r>
              <a:rPr lang="ru-RU" sz="2000" i="1" dirty="0" smtClean="0"/>
              <a:t>(</a:t>
            </a:r>
            <a:r>
              <a:rPr lang="en-US" sz="2000" i="1" dirty="0" smtClean="0"/>
              <a:t>parameter</a:t>
            </a:r>
            <a:r>
              <a:rPr lang="ru-RU" sz="2000" i="1" dirty="0" smtClean="0"/>
              <a:t>)</a:t>
            </a:r>
            <a:r>
              <a:rPr lang="ru-RU" sz="2000" dirty="0" smtClean="0"/>
              <a:t> является спецификацией аргумента, который используется при выполнении операции или при вызове характеристики поведения.</a:t>
            </a:r>
          </a:p>
          <a:p>
            <a:pPr marL="457200" lvl="1" indent="0" algn="just" eaLnBrk="1" hangingPunct="1">
              <a:lnSpc>
                <a:spcPct val="80000"/>
              </a:lnSpc>
              <a:buNone/>
            </a:pPr>
            <a:endParaRPr lang="ru-RU" sz="2000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ru-RU" sz="1800" dirty="0" smtClean="0"/>
              <a:t>&lt;</a:t>
            </a:r>
            <a:r>
              <a:rPr lang="ru-RU" sz="1800" b="1" i="1" dirty="0" smtClean="0"/>
              <a:t>направление</a:t>
            </a:r>
            <a:r>
              <a:rPr lang="ru-RU" sz="1800" dirty="0" smtClean="0"/>
              <a:t>&gt;::= ‘</a:t>
            </a:r>
            <a:r>
              <a:rPr lang="ru-RU" sz="1800" b="1" dirty="0" err="1" smtClean="0"/>
              <a:t>in</a:t>
            </a:r>
            <a:r>
              <a:rPr lang="ru-RU" sz="1800" dirty="0" smtClean="0"/>
              <a:t>’ | ‘</a:t>
            </a:r>
            <a:r>
              <a:rPr lang="ru-RU" sz="1800" b="1" dirty="0" err="1" smtClean="0"/>
              <a:t>out</a:t>
            </a:r>
            <a:r>
              <a:rPr lang="ru-RU" sz="1800" dirty="0" smtClean="0"/>
              <a:t>’ | ‘</a:t>
            </a:r>
            <a:r>
              <a:rPr lang="ru-RU" sz="1800" b="1" dirty="0" err="1" smtClean="0"/>
              <a:t>inout</a:t>
            </a:r>
            <a:r>
              <a:rPr lang="ru-RU" sz="1800" dirty="0" smtClean="0"/>
              <a:t>’| ‘</a:t>
            </a:r>
            <a:r>
              <a:rPr lang="ru-RU" sz="1800" b="1" dirty="0" err="1" smtClean="0"/>
              <a:t>return</a:t>
            </a:r>
            <a:r>
              <a:rPr lang="ru-RU" sz="1800" dirty="0" smtClean="0"/>
              <a:t>‘. Если оно не указано, то по умолчанию принимается значение “</a:t>
            </a:r>
            <a:r>
              <a:rPr lang="ru-RU" sz="1800" dirty="0" err="1" smtClean="0"/>
              <a:t>in</a:t>
            </a:r>
            <a:r>
              <a:rPr lang="ru-RU" sz="1800" dirty="0" smtClean="0"/>
              <a:t>”.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ru-RU" sz="1800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ru-RU" sz="1800" b="1" dirty="0" err="1" smtClean="0"/>
              <a:t>in</a:t>
            </a:r>
            <a:r>
              <a:rPr lang="ru-RU" sz="1800" dirty="0" smtClean="0"/>
              <a:t> – указывает на то, что значения этого параметра передаются в операцию вызывающим объектом.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ru-RU" sz="1800" b="1" dirty="0" err="1" smtClean="0"/>
              <a:t>inout</a:t>
            </a:r>
            <a:r>
              <a:rPr lang="ru-RU" sz="1800" dirty="0" smtClean="0"/>
              <a:t> – указывает на то, что значения этого параметра передаются в операцию вызывающим объектом и затем обратно вызывающему объекту после окончания выполнения операции.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ru-RU" sz="1800" b="1" dirty="0" err="1" smtClean="0"/>
              <a:t>out</a:t>
            </a:r>
            <a:r>
              <a:rPr lang="ru-RU" sz="1800" dirty="0" smtClean="0"/>
              <a:t> – указывает на то, что значения этого параметра передаются вызывающему объекту после окончания выполнения операции.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ru-RU" sz="1800" b="1" dirty="0" err="1" smtClean="0"/>
              <a:t>return</a:t>
            </a:r>
            <a:r>
              <a:rPr lang="ru-RU" sz="1800" dirty="0" smtClean="0"/>
              <a:t> – указывает на то, что значения этого параметра передаются в качестве возвращаемых значений вызывающему объекту после окончания выполнения операции.</a:t>
            </a:r>
          </a:p>
        </p:txBody>
      </p:sp>
    </p:spTree>
    <p:extLst>
      <p:ext uri="{BB962C8B-B14F-4D97-AF65-F5344CB8AC3E}">
        <p14:creationId xmlns:p14="http://schemas.microsoft.com/office/powerpoint/2010/main" val="295260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(параметры </a:t>
            </a:r>
            <a:r>
              <a:rPr lang="ru-RU" sz="2800" b="1" dirty="0">
                <a:solidFill>
                  <a:srgbClr val="FFFFFF"/>
                </a:solidFill>
              </a:rPr>
              <a:t>операции)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14/33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464425" cy="34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ru-RU" sz="2000" dirty="0" smtClean="0"/>
              <a:t>&lt;</a:t>
            </a:r>
            <a:r>
              <a:rPr lang="ru-RU" sz="2000" i="1" dirty="0" smtClean="0"/>
              <a:t>имя</a:t>
            </a:r>
            <a:r>
              <a:rPr lang="ru-RU" sz="2000" dirty="0" smtClean="0"/>
              <a:t> </a:t>
            </a:r>
            <a:r>
              <a:rPr lang="ru-RU" sz="2000" i="1" dirty="0" smtClean="0"/>
              <a:t>параметра</a:t>
            </a:r>
            <a:r>
              <a:rPr lang="ru-RU" sz="2000" dirty="0" smtClean="0"/>
              <a:t>&gt; (</a:t>
            </a:r>
            <a:r>
              <a:rPr lang="ru-RU" sz="2000" dirty="0" err="1" smtClean="0"/>
              <a:t>parameter</a:t>
            </a:r>
            <a:r>
              <a:rPr lang="ru-RU" sz="2000" dirty="0" smtClean="0"/>
              <a:t> </a:t>
            </a:r>
            <a:r>
              <a:rPr lang="ru-RU" sz="2000" dirty="0" err="1" smtClean="0"/>
              <a:t>name</a:t>
            </a:r>
            <a:r>
              <a:rPr lang="ru-RU" sz="2000" dirty="0" smtClean="0"/>
              <a:t>) представляет собой идентификатор формального параметра, при записи которого необходимо следовать правилам задания имен атрибутов.</a:t>
            </a:r>
          </a:p>
          <a:p>
            <a:pPr algn="just" eaLnBrk="1" hangingPunct="1"/>
            <a:r>
              <a:rPr lang="ru-RU" sz="2000" i="1" dirty="0" smtClean="0"/>
              <a:t>&lt;выражение типа&gt; </a:t>
            </a:r>
            <a:r>
              <a:rPr lang="ru-RU" sz="2000" dirty="0" smtClean="0"/>
              <a:t>(</a:t>
            </a:r>
            <a:r>
              <a:rPr lang="ru-RU" sz="2000" dirty="0" err="1" smtClean="0"/>
              <a:t>type</a:t>
            </a:r>
            <a:r>
              <a:rPr lang="ru-RU" sz="2000" dirty="0" smtClean="0"/>
              <a:t> </a:t>
            </a:r>
            <a:r>
              <a:rPr lang="ru-RU" sz="2000" dirty="0" err="1" smtClean="0"/>
              <a:t>expression</a:t>
            </a:r>
            <a:r>
              <a:rPr lang="ru-RU" sz="2000" dirty="0" smtClean="0"/>
              <a:t>) является спецификацией типа данных для возможных значений соответствующего формального параметра. Этот терм аналогичен рассмотренному выше терму &lt;</a:t>
            </a:r>
            <a:r>
              <a:rPr lang="ru-RU" sz="2000" i="1" dirty="0" smtClean="0"/>
              <a:t>тип атрибута</a:t>
            </a:r>
            <a:r>
              <a:rPr lang="ru-RU" sz="2000" dirty="0" smtClean="0"/>
              <a:t>&gt;для атрибутов классов.</a:t>
            </a:r>
          </a:p>
          <a:p>
            <a:pPr eaLnBrk="1" hangingPunct="1"/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21762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(параметры </a:t>
            </a:r>
            <a:r>
              <a:rPr lang="ru-RU" sz="2800" b="1" dirty="0">
                <a:solidFill>
                  <a:srgbClr val="FFFFFF"/>
                </a:solidFill>
              </a:rPr>
              <a:t>операции)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15/33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99592" y="1673225"/>
            <a:ext cx="77057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just" eaLnBrk="1" hangingPunct="1"/>
            <a:r>
              <a:rPr lang="ru-RU" sz="2000" dirty="0" smtClean="0"/>
              <a:t>&lt;</a:t>
            </a:r>
            <a:r>
              <a:rPr lang="ru-RU" sz="2000" i="1" dirty="0" smtClean="0"/>
              <a:t>кратность</a:t>
            </a:r>
            <a:r>
              <a:rPr lang="ru-RU" sz="2000" dirty="0" smtClean="0"/>
              <a:t>&gt;</a:t>
            </a:r>
            <a:r>
              <a:rPr lang="ru-RU" sz="2000" i="1" dirty="0" smtClean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multiplicity</a:t>
            </a:r>
            <a:r>
              <a:rPr lang="ru-RU" sz="2000" dirty="0" smtClean="0"/>
              <a:t>) характеризует общее количество конкретных параметров с данным именем, которые могут принадлежать тому или иному объекту данного класса</a:t>
            </a:r>
          </a:p>
          <a:p>
            <a:pPr marL="457200" indent="-457200" algn="just" eaLnBrk="1" hangingPunct="1"/>
            <a:r>
              <a:rPr lang="ru-RU" sz="2000" dirty="0" smtClean="0"/>
              <a:t>&lt;</a:t>
            </a:r>
            <a:r>
              <a:rPr lang="ru-RU" sz="2000" i="1" dirty="0" smtClean="0"/>
              <a:t>значение по умолчанию</a:t>
            </a:r>
            <a:r>
              <a:rPr lang="ru-RU" sz="2000" dirty="0" smtClean="0"/>
              <a:t>&gt;</a:t>
            </a:r>
            <a:r>
              <a:rPr lang="ru-RU" sz="2000" i="1" dirty="0" smtClean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default</a:t>
            </a:r>
            <a:r>
              <a:rPr lang="ru-RU" sz="2000" dirty="0" smtClean="0"/>
              <a:t>) представляет собой некоторое выражение, которое специфицирует конкретное значение по умолчанию для данного формального параметра.</a:t>
            </a:r>
          </a:p>
          <a:p>
            <a:pPr marL="457200" indent="-457200" algn="just" eaLnBrk="1" hangingPunct="1"/>
            <a:r>
              <a:rPr lang="ru-RU" sz="2000" dirty="0" smtClean="0"/>
              <a:t>&lt;</a:t>
            </a:r>
            <a:r>
              <a:rPr lang="ru-RU" sz="2000" i="1" dirty="0" smtClean="0"/>
              <a:t>свойство параметра</a:t>
            </a:r>
            <a:r>
              <a:rPr lang="ru-RU" sz="2000" dirty="0" smtClean="0"/>
              <a:t>&gt; (</a:t>
            </a:r>
            <a:r>
              <a:rPr lang="ru-RU" sz="2000" dirty="0" err="1" smtClean="0"/>
              <a:t>parameter</a:t>
            </a:r>
            <a:r>
              <a:rPr lang="ru-RU" sz="2000" dirty="0" smtClean="0"/>
              <a:t> </a:t>
            </a:r>
            <a:r>
              <a:rPr lang="ru-RU" sz="2000" dirty="0" err="1" smtClean="0"/>
              <a:t>property</a:t>
            </a:r>
            <a:r>
              <a:rPr lang="ru-RU" sz="2000" dirty="0" smtClean="0"/>
              <a:t>) указывает дополнительные свойства значений данного формального параметра. В качестве значений свойств параметра могут быть использованы модификаторы атрибутов</a:t>
            </a:r>
          </a:p>
        </p:txBody>
      </p:sp>
    </p:spTree>
    <p:extLst>
      <p:ext uri="{BB962C8B-B14F-4D97-AF65-F5344CB8AC3E}">
        <p14:creationId xmlns:p14="http://schemas.microsoft.com/office/powerpoint/2010/main" val="252246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(предусловие </a:t>
            </a: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en-US" sz="2800" b="1" dirty="0">
                <a:solidFill>
                  <a:srgbClr val="FFFFFF"/>
                </a:solidFill>
              </a:rPr>
              <a:t>precondition) </a:t>
            </a:r>
            <a:r>
              <a:rPr lang="ru-RU" sz="2800" b="1" dirty="0">
                <a:solidFill>
                  <a:srgbClr val="FFFFFF"/>
                </a:solidFill>
              </a:rPr>
              <a:t>операции)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16/33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92566" y="1628800"/>
            <a:ext cx="7287344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b="1" dirty="0" smtClean="0"/>
              <a:t>Предусловие</a:t>
            </a:r>
            <a:r>
              <a:rPr lang="ru-RU" sz="2000" dirty="0" smtClean="0"/>
              <a:t> определяет условие, которое должно быть истинным, когда эта операция вызывается.</a:t>
            </a:r>
            <a:endParaRPr lang="ru-RU" sz="2000" i="1" dirty="0" smtClean="0"/>
          </a:p>
        </p:txBody>
      </p:sp>
      <p:pic>
        <p:nvPicPr>
          <p:cNvPr id="5" name="Picture 4" descr="OCL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235" y="2780928"/>
            <a:ext cx="7305675" cy="23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43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(постусловие </a:t>
            </a: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en-US" sz="2800" b="1" dirty="0" err="1">
                <a:solidFill>
                  <a:srgbClr val="FFFFFF"/>
                </a:solidFill>
              </a:rPr>
              <a:t>postcondition</a:t>
            </a:r>
            <a:r>
              <a:rPr lang="en-US" sz="2800" b="1" dirty="0">
                <a:solidFill>
                  <a:srgbClr val="FFFFFF"/>
                </a:solidFill>
              </a:rPr>
              <a:t>) </a:t>
            </a:r>
            <a:r>
              <a:rPr lang="ru-RU" sz="2800" b="1" dirty="0">
                <a:solidFill>
                  <a:srgbClr val="FFFFFF"/>
                </a:solidFill>
              </a:rPr>
              <a:t>операции)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17/33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6756" y="1673224"/>
            <a:ext cx="7708900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b="1" dirty="0" smtClean="0"/>
              <a:t>Постусловие</a:t>
            </a:r>
            <a:r>
              <a:rPr lang="ru-RU" sz="2000" dirty="0" smtClean="0"/>
              <a:t> определяет условие, которое должно быть истинным, когда вызов операции успешно завершился, в предположении, что все предусловия </a:t>
            </a:r>
            <a:r>
              <a:rPr lang="ru-RU" sz="2000" dirty="0"/>
              <a:t>были </a:t>
            </a:r>
            <a:r>
              <a:rPr lang="ru-RU" sz="2000" dirty="0" smtClean="0"/>
              <a:t>удовлетворены.</a:t>
            </a:r>
            <a:endParaRPr lang="ru-RU" sz="2000" dirty="0"/>
          </a:p>
        </p:txBody>
      </p:sp>
      <p:pic>
        <p:nvPicPr>
          <p:cNvPr id="5" name="Picture 5" descr="OCL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" y="3212976"/>
            <a:ext cx="77057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892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(примеры </a:t>
            </a:r>
            <a:r>
              <a:rPr lang="ru-RU" sz="2800" b="1" dirty="0">
                <a:solidFill>
                  <a:srgbClr val="FFFFFF"/>
                </a:solidFill>
              </a:rPr>
              <a:t>записи операций)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18/33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487488" y="1881188"/>
            <a:ext cx="7046912" cy="436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ru-RU" sz="2000" dirty="0" smtClean="0"/>
              <a:t>+ добавить(</a:t>
            </a:r>
            <a:r>
              <a:rPr lang="en-US" sz="2000" b="1" dirty="0" smtClean="0"/>
              <a:t>in</a:t>
            </a:r>
            <a:r>
              <a:rPr lang="ru-RU" sz="2000" dirty="0" smtClean="0"/>
              <a:t> </a:t>
            </a:r>
            <a:r>
              <a:rPr lang="ru-RU" sz="2000" dirty="0" err="1" smtClean="0"/>
              <a:t>номерТелефона</a:t>
            </a:r>
            <a:r>
              <a:rPr lang="ru-RU" sz="2000" dirty="0" smtClean="0"/>
              <a:t> : </a:t>
            </a:r>
            <a:r>
              <a:rPr lang="ru-RU" sz="2000" dirty="0" err="1" smtClean="0"/>
              <a:t>Integer</a:t>
            </a:r>
            <a:r>
              <a:rPr lang="ru-RU" sz="2000" dirty="0" smtClean="0"/>
              <a:t> [*] {</a:t>
            </a:r>
            <a:r>
              <a:rPr lang="ru-RU" sz="2000" dirty="0" err="1" smtClean="0"/>
              <a:t>unique</a:t>
            </a:r>
            <a:r>
              <a:rPr lang="ru-RU" sz="2000" dirty="0" smtClean="0"/>
              <a:t>})</a:t>
            </a:r>
          </a:p>
          <a:p>
            <a:pPr marL="0" indent="0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2000" dirty="0" smtClean="0"/>
              <a:t>– изменить(</a:t>
            </a:r>
            <a:r>
              <a:rPr lang="en-US" sz="2000" b="1" dirty="0" smtClean="0"/>
              <a:t>in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заработнаяПлата</a:t>
            </a:r>
            <a:r>
              <a:rPr lang="ru-RU" sz="2000" dirty="0" smtClean="0"/>
              <a:t> : </a:t>
            </a:r>
            <a:r>
              <a:rPr lang="ru-RU" sz="2000" dirty="0" err="1" smtClean="0"/>
              <a:t>Currency</a:t>
            </a:r>
            <a:r>
              <a:rPr lang="ru-RU" sz="2000" dirty="0" smtClean="0"/>
              <a:t>)</a:t>
            </a:r>
          </a:p>
          <a:p>
            <a:pPr marL="0" indent="0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2000" dirty="0" smtClean="0"/>
              <a:t>+ создать()</a:t>
            </a:r>
            <a:r>
              <a:rPr lang="ru-RU" sz="2000" i="1" dirty="0" smtClean="0"/>
              <a:t> </a:t>
            </a:r>
            <a:r>
              <a:rPr lang="ru-RU" sz="2000" dirty="0" smtClean="0"/>
              <a:t>: </a:t>
            </a:r>
            <a:r>
              <a:rPr lang="en-US" sz="2000" dirty="0" smtClean="0"/>
              <a:t>Boolean</a:t>
            </a:r>
            <a:endParaRPr lang="ru-RU" sz="2000" dirty="0" smtClean="0"/>
          </a:p>
          <a:p>
            <a:pPr marL="0" indent="0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2000" dirty="0" err="1" smtClean="0"/>
              <a:t>toString</a:t>
            </a:r>
            <a:r>
              <a:rPr lang="ru-RU" sz="2000" dirty="0" smtClean="0"/>
              <a:t>(</a:t>
            </a:r>
            <a:r>
              <a:rPr lang="ru-RU" sz="2000" dirty="0" err="1" smtClean="0"/>
              <a:t>return</a:t>
            </a:r>
            <a:r>
              <a:rPr lang="ru-RU" sz="2000" dirty="0" smtClean="0"/>
              <a:t> : </a:t>
            </a:r>
            <a:r>
              <a:rPr lang="ru-RU" sz="2000" dirty="0" err="1" smtClean="0"/>
              <a:t>String</a:t>
            </a:r>
            <a:r>
              <a:rPr lang="ru-RU" sz="2000" dirty="0" smtClean="0"/>
              <a:t>)</a:t>
            </a:r>
          </a:p>
          <a:p>
            <a:pPr marL="0" indent="0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2000" dirty="0" err="1" smtClean="0"/>
              <a:t>toString</a:t>
            </a:r>
            <a:r>
              <a:rPr lang="ru-RU" sz="2000" dirty="0" smtClean="0"/>
              <a:t>( ) : </a:t>
            </a:r>
            <a:r>
              <a:rPr lang="ru-RU" sz="2000" dirty="0" err="1" smtClean="0"/>
              <a:t>String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828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(отношения </a:t>
            </a:r>
            <a:r>
              <a:rPr lang="ru-RU" sz="2800" b="1" dirty="0">
                <a:solidFill>
                  <a:srgbClr val="FFFFFF"/>
                </a:solidFill>
              </a:rPr>
              <a:t>на диаграмме классов)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19/33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4" name="Picture 3" descr="ОтношенияМеждуКласс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5648672" cy="466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2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04813"/>
            <a:ext cx="8639175" cy="609600"/>
          </a:xfrm>
        </p:spPr>
        <p:txBody>
          <a:bodyPr/>
          <a:lstStyle/>
          <a:p>
            <a:pPr eaLnBrk="1" hangingPunct="1"/>
            <a:r>
              <a:rPr lang="ru-RU" dirty="0" smtClean="0"/>
              <a:t>Диаграмма классов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50825" y="6308725"/>
            <a:ext cx="83518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827584" y="2420888"/>
            <a:ext cx="748823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000" b="1" dirty="0" smtClean="0"/>
              <a:t>Диаграмма </a:t>
            </a:r>
            <a:r>
              <a:rPr lang="ru-RU" sz="2000" b="1" dirty="0"/>
              <a:t>классов </a:t>
            </a:r>
            <a:r>
              <a:rPr lang="ru-RU" sz="2000" i="1" dirty="0"/>
              <a:t>(</a:t>
            </a:r>
            <a:r>
              <a:rPr lang="ru-RU" sz="2000" i="1" dirty="0" err="1"/>
              <a:t>class</a:t>
            </a:r>
            <a:r>
              <a:rPr lang="ru-RU" sz="2000" i="1" dirty="0"/>
              <a:t> </a:t>
            </a:r>
            <a:r>
              <a:rPr lang="ru-RU" sz="2000" i="1" dirty="0" err="1"/>
              <a:t>diagram</a:t>
            </a:r>
            <a:r>
              <a:rPr lang="ru-RU" sz="2000" i="1" dirty="0"/>
              <a:t>)</a:t>
            </a:r>
            <a:r>
              <a:rPr lang="ru-RU" sz="2000" dirty="0"/>
              <a:t> </a:t>
            </a:r>
            <a:r>
              <a:rPr lang="ru-RU" sz="2000" dirty="0" smtClean="0"/>
              <a:t>– диаграмма</a:t>
            </a:r>
            <a:r>
              <a:rPr lang="ru-RU" sz="2000" dirty="0"/>
              <a:t>, предназначенная для представления модели статической структуры программной системы в терминологии классов объектно-ориентированного </a:t>
            </a:r>
            <a:r>
              <a:rPr lang="ru-RU" sz="2000" dirty="0" smtClean="0"/>
              <a:t>программирования.</a:t>
            </a:r>
          </a:p>
          <a:p>
            <a:pPr algn="just"/>
            <a:endParaRPr lang="ru-RU" sz="20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/>
              <a:t>Диаграмма классов представляет собой граф, вершинами или узлами которого являются элементы типа “классификатор”, которые связаны различными типами структурных </a:t>
            </a:r>
            <a:r>
              <a:rPr lang="ru-RU" dirty="0" smtClean="0"/>
              <a:t>отношений.</a:t>
            </a: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i="1" dirty="0"/>
              <a:t>Классификатор</a:t>
            </a:r>
            <a:r>
              <a:rPr lang="ru-RU" i="1" dirty="0"/>
              <a:t> (</a:t>
            </a:r>
            <a:r>
              <a:rPr lang="en-US" i="1" dirty="0"/>
              <a:t>c</a:t>
            </a:r>
            <a:r>
              <a:rPr lang="ru-RU" i="1" dirty="0" err="1"/>
              <a:t>lassifier</a:t>
            </a:r>
            <a:r>
              <a:rPr lang="ru-RU" i="1" dirty="0"/>
              <a:t>)</a:t>
            </a:r>
            <a:r>
              <a:rPr lang="ru-RU" dirty="0"/>
              <a:t> – специальное понятие, предназначенное для классификации экземпляров, которые имеют общие </a:t>
            </a:r>
            <a:r>
              <a:rPr lang="ru-RU" dirty="0" smtClean="0"/>
              <a:t>характеристики.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7544" y="1414060"/>
            <a:ext cx="8291030" cy="86281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chemeClr val="tx1"/>
                </a:solidFill>
              </a:rPr>
              <a:t>Диаграмма </a:t>
            </a:r>
            <a:r>
              <a:rPr lang="ru-RU" sz="2400" b="1" dirty="0">
                <a:solidFill>
                  <a:schemeClr val="tx1"/>
                </a:solidFill>
              </a:rPr>
              <a:t>классов – </a:t>
            </a:r>
            <a:r>
              <a:rPr lang="ru-RU" sz="2400" b="1" dirty="0" smtClean="0">
                <a:solidFill>
                  <a:schemeClr val="tx1"/>
                </a:solidFill>
              </a:rPr>
              <a:t>основная логическая модель </a:t>
            </a:r>
            <a:r>
              <a:rPr lang="ru-RU" sz="2400" b="1" dirty="0">
                <a:solidFill>
                  <a:schemeClr val="tx1"/>
                </a:solidFill>
              </a:rPr>
              <a:t>проектируемой системы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(Ассоциация 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20/33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6906" y="1421845"/>
            <a:ext cx="7848600" cy="4527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b="1" i="1" dirty="0" smtClean="0"/>
              <a:t>Ассоциация</a:t>
            </a:r>
            <a:r>
              <a:rPr lang="ru-RU" sz="2000" i="1" dirty="0" smtClean="0"/>
              <a:t> (</a:t>
            </a:r>
            <a:r>
              <a:rPr lang="ru-RU" sz="2000" i="1" dirty="0" err="1" smtClean="0"/>
              <a:t>association</a:t>
            </a:r>
            <a:r>
              <a:rPr lang="ru-RU" sz="2000" i="1" dirty="0" smtClean="0"/>
              <a:t>)</a:t>
            </a:r>
            <a:r>
              <a:rPr lang="ru-RU" sz="2000" dirty="0" smtClean="0"/>
              <a:t> – произвольное отношение или взаимосвязь между классами.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Имя конца ассоциации</a:t>
            </a:r>
            <a:r>
              <a:rPr lang="ru-RU" sz="1800" dirty="0" smtClean="0"/>
              <a:t> специфицирует </a:t>
            </a:r>
            <a:r>
              <a:rPr lang="ru-RU" sz="1800" i="1" dirty="0" smtClean="0"/>
              <a:t>роль</a:t>
            </a:r>
            <a:r>
              <a:rPr lang="ru-RU" sz="1800" dirty="0" smtClean="0"/>
              <a:t> (</a:t>
            </a:r>
            <a:r>
              <a:rPr lang="ru-RU" sz="1800" dirty="0" err="1" smtClean="0"/>
              <a:t>role</a:t>
            </a:r>
            <a:r>
              <a:rPr lang="ru-RU" sz="1800" dirty="0" smtClean="0"/>
              <a:t>), которую играет класс, расположенный на соответствующем конце рассматриваемой ассоциации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Видимость конца ассоциации </a:t>
            </a:r>
            <a:r>
              <a:rPr lang="ru-RU" sz="1800" dirty="0" smtClean="0"/>
              <a:t>специфицирует возможность доступа к соответствующему концу ассоциации с других ее концов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Кратность конца ассоциации </a:t>
            </a:r>
            <a:r>
              <a:rPr lang="ru-RU" sz="1800" dirty="0" smtClean="0"/>
              <a:t>специфицирует возможное количество экземпляров соответствующего класса, которое может соотноситься с одним экземпляром класса на другом конце этой ассоциации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Символ наличия навигации</a:t>
            </a:r>
            <a:r>
              <a:rPr lang="ru-RU" sz="1800" dirty="0" smtClean="0"/>
              <a:t> (</a:t>
            </a:r>
            <a:r>
              <a:rPr lang="ru-RU" sz="1800" dirty="0" err="1" smtClean="0"/>
              <a:t>navigable</a:t>
            </a:r>
            <a:r>
              <a:rPr lang="ru-RU" sz="1800" dirty="0" smtClean="0"/>
              <a:t>) изображается с помощью простой стрелки в форме буквы «V» на конце ассоциации</a:t>
            </a:r>
          </a:p>
          <a:p>
            <a:pPr marL="271463" indent="0" eaLnBrk="1" hangingPunct="1">
              <a:buNone/>
            </a:pPr>
            <a:r>
              <a:rPr lang="ru-RU" sz="1800" i="1" dirty="0" smtClean="0"/>
              <a:t>Символ отсутствия навигации</a:t>
            </a:r>
            <a:r>
              <a:rPr lang="ru-RU" sz="1800" dirty="0" smtClean="0"/>
              <a:t> (</a:t>
            </a:r>
            <a:r>
              <a:rPr lang="ru-RU" sz="1800" dirty="0" err="1" smtClean="0"/>
              <a:t>non</a:t>
            </a:r>
            <a:r>
              <a:rPr lang="ru-RU" sz="1800" dirty="0" smtClean="0"/>
              <a:t> </a:t>
            </a:r>
            <a:r>
              <a:rPr lang="ru-RU" sz="1800" dirty="0" err="1" smtClean="0"/>
              <a:t>navigable</a:t>
            </a:r>
            <a:r>
              <a:rPr lang="ru-RU" sz="1800" dirty="0" smtClean="0"/>
              <a:t>) изображается с помощью буквы «X» на линии у конца ассоциации</a:t>
            </a:r>
          </a:p>
        </p:txBody>
      </p:sp>
    </p:spTree>
    <p:extLst>
      <p:ext uri="{BB962C8B-B14F-4D97-AF65-F5344CB8AC3E}">
        <p14:creationId xmlns:p14="http://schemas.microsoft.com/office/powerpoint/2010/main" val="267980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ru-RU" sz="2800" b="1" dirty="0" smtClean="0">
                <a:solidFill>
                  <a:srgbClr val="FFFFFF"/>
                </a:solidFill>
              </a:rPr>
              <a:t>Ассоциация)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21/33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71600" y="1662716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000" dirty="0" smtClean="0">
                <a:solidFill>
                  <a:schemeClr val="tx1"/>
                </a:solidFill>
              </a:rPr>
              <a:t>Ассоциация с навигацией и эквивалентное ему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представление класса с </a:t>
            </a:r>
            <a:r>
              <a:rPr lang="ru-RU" sz="2000" dirty="0">
                <a:solidFill>
                  <a:schemeClr val="tx1"/>
                </a:solidFill>
              </a:rPr>
              <a:t>атрибутом</a:t>
            </a:r>
          </a:p>
        </p:txBody>
      </p:sp>
      <p:pic>
        <p:nvPicPr>
          <p:cNvPr id="5" name="Picture 4" descr="Рис_04_4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6" y="2636912"/>
            <a:ext cx="7848600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2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ru-RU" sz="2800" b="1" dirty="0" smtClean="0">
                <a:solidFill>
                  <a:srgbClr val="FFFFFF"/>
                </a:solidFill>
              </a:rPr>
              <a:t>Ассоциация)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22/33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3568" y="1434449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000" dirty="0">
                <a:solidFill>
                  <a:schemeClr val="tx1"/>
                </a:solidFill>
              </a:rPr>
              <a:t>Варианты изображения навигации и </a:t>
            </a:r>
            <a:r>
              <a:rPr lang="ru-RU" sz="2000" dirty="0" smtClean="0">
                <a:solidFill>
                  <a:schemeClr val="tx1"/>
                </a:solidFill>
              </a:rPr>
              <a:t>кратности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у концов ассоциации </a:t>
            </a:r>
          </a:p>
        </p:txBody>
      </p:sp>
      <p:pic>
        <p:nvPicPr>
          <p:cNvPr id="6" name="Picture 4" descr="Рис_04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156385"/>
            <a:ext cx="4825281" cy="3967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87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ru-RU" sz="2800" b="1" dirty="0" smtClean="0">
                <a:solidFill>
                  <a:srgbClr val="FFFFFF"/>
                </a:solidFill>
              </a:rPr>
              <a:t>Ассоциация)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23/33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3568" y="1434449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000" dirty="0">
                <a:solidFill>
                  <a:schemeClr val="tx1"/>
                </a:solidFill>
              </a:rPr>
              <a:t>Исключающая ассоциация между тремя классами </a:t>
            </a:r>
          </a:p>
        </p:txBody>
      </p:sp>
      <p:pic>
        <p:nvPicPr>
          <p:cNvPr id="7" name="Picture 4" descr="Рис_04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46300"/>
            <a:ext cx="7235825" cy="365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447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</a:t>
            </a:r>
            <a:r>
              <a:rPr lang="ru-RU" sz="2800" b="1" dirty="0" smtClean="0">
                <a:solidFill>
                  <a:srgbClr val="FFFFFF"/>
                </a:solidFill>
              </a:rPr>
              <a:t>Ассоциация)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24/33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3568" y="1434449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000" dirty="0">
                <a:solidFill>
                  <a:schemeClr val="tx1"/>
                </a:solidFill>
              </a:rPr>
              <a:t>Пример тернарной ассоциации</a:t>
            </a:r>
          </a:p>
        </p:txBody>
      </p:sp>
      <p:pic>
        <p:nvPicPr>
          <p:cNvPr id="6" name="Picture 3" descr="CL_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05" y="2348880"/>
            <a:ext cx="7596188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537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(Обобщение (</a:t>
            </a:r>
            <a:r>
              <a:rPr lang="en-US" sz="2800" b="1" dirty="0">
                <a:solidFill>
                  <a:srgbClr val="FFFFFF"/>
                </a:solidFill>
              </a:rPr>
              <a:t>generalization)</a:t>
            </a:r>
            <a:r>
              <a:rPr lang="ru-RU" sz="2800" b="1" dirty="0" smtClean="0">
                <a:solidFill>
                  <a:srgbClr val="FFFFFF"/>
                </a:solidFill>
              </a:rPr>
              <a:t>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25/33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79264" y="1377752"/>
            <a:ext cx="78486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sz="2000" b="1" dirty="0"/>
              <a:t>Обобщение</a:t>
            </a:r>
            <a:r>
              <a:rPr lang="ru-RU" sz="2000" dirty="0"/>
              <a:t> </a:t>
            </a:r>
            <a:r>
              <a:rPr lang="ru-RU" sz="2000" dirty="0" smtClean="0"/>
              <a:t>– таксономическое отношение между более общим классификатором (родителем или предком) и более специальным классификатором (дочерним или потомком).</a:t>
            </a:r>
            <a:endParaRPr lang="ru-RU" sz="2000" dirty="0"/>
          </a:p>
        </p:txBody>
      </p:sp>
      <p:pic>
        <p:nvPicPr>
          <p:cNvPr id="5" name="Picture 4" descr="Рис_04_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9"/>
          <a:stretch/>
        </p:blipFill>
        <p:spPr bwMode="auto">
          <a:xfrm>
            <a:off x="1127203" y="2386331"/>
            <a:ext cx="6786562" cy="357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95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(Примеры отношения </a:t>
            </a:r>
            <a:r>
              <a:rPr lang="ru-RU" sz="2800" b="1" dirty="0" smtClean="0">
                <a:solidFill>
                  <a:srgbClr val="FFFFFF"/>
                </a:solidFill>
              </a:rPr>
              <a:t>обобщения)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26/33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4" name="Picture 4" descr="Рис_04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5221287" cy="212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Рис_04_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251" y="3645024"/>
            <a:ext cx="4175842" cy="218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11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(Агрегация (</a:t>
            </a:r>
            <a:r>
              <a:rPr lang="en-US" sz="2800" b="1" dirty="0">
                <a:solidFill>
                  <a:srgbClr val="FFFFFF"/>
                </a:solidFill>
              </a:rPr>
              <a:t>aggregation</a:t>
            </a:r>
            <a:r>
              <a:rPr lang="en-US" sz="2800" b="1" dirty="0" smtClean="0">
                <a:solidFill>
                  <a:srgbClr val="FFFFFF"/>
                </a:solidFill>
              </a:rPr>
              <a:t>)</a:t>
            </a:r>
            <a:r>
              <a:rPr lang="ru-RU" sz="2800" b="1" dirty="0" smtClean="0">
                <a:solidFill>
                  <a:srgbClr val="FFFFFF"/>
                </a:solidFill>
              </a:rPr>
              <a:t> 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27/33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898525" y="1557338"/>
            <a:ext cx="78486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b="1" dirty="0"/>
              <a:t>Агрегация</a:t>
            </a:r>
            <a:r>
              <a:rPr lang="ru-RU" sz="2000" dirty="0"/>
              <a:t> </a:t>
            </a:r>
            <a:r>
              <a:rPr lang="ru-RU" sz="2000" dirty="0" smtClean="0"/>
              <a:t>– направленное отношение между двумя классами, предназначенное для представления ситуации, когда один из классов представляет собой некоторую сущность, которая включает в себя в качестве составных частей другие сущности</a:t>
            </a:r>
          </a:p>
        </p:txBody>
      </p:sp>
      <p:pic>
        <p:nvPicPr>
          <p:cNvPr id="6" name="Picture 1028" descr="Рис_04_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3925887"/>
            <a:ext cx="6983412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4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(Пример отношения агрегации)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28/33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4" name="Picture 4" descr="Рис_04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7667625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0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(Композиция (</a:t>
            </a:r>
            <a:r>
              <a:rPr lang="en-US" sz="2800" b="1" dirty="0">
                <a:solidFill>
                  <a:srgbClr val="FFFFFF"/>
                </a:solidFill>
              </a:rPr>
              <a:t>composition</a:t>
            </a:r>
            <a:r>
              <a:rPr lang="en-US" sz="2800" b="1" dirty="0" smtClean="0">
                <a:solidFill>
                  <a:srgbClr val="FFFFFF"/>
                </a:solidFill>
              </a:rPr>
              <a:t>)</a:t>
            </a:r>
            <a:r>
              <a:rPr lang="ru-RU" sz="2800" b="1" dirty="0" smtClean="0">
                <a:solidFill>
                  <a:srgbClr val="FFFFFF"/>
                </a:solidFill>
              </a:rPr>
              <a:t> 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29/33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46906" y="1524000"/>
            <a:ext cx="78486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b="1" dirty="0"/>
              <a:t>Композиция</a:t>
            </a:r>
            <a:r>
              <a:rPr lang="ru-RU" sz="2000" dirty="0"/>
              <a:t> </a:t>
            </a:r>
            <a:r>
              <a:rPr lang="ru-RU" sz="2000" dirty="0" smtClean="0"/>
              <a:t>(или </a:t>
            </a:r>
            <a:r>
              <a:rPr lang="ru-RU" sz="2000" i="1" dirty="0" smtClean="0"/>
              <a:t>композитная агрегация</a:t>
            </a:r>
            <a:r>
              <a:rPr lang="ru-RU" sz="2000" dirty="0" smtClean="0"/>
              <a:t>) предназначена для спецификации более сильной формы отношения "часть-целое", при которой с уничтожением объекта класса-контейнера уничтожаются и все объекты, являющимися его составными частями. </a:t>
            </a:r>
          </a:p>
        </p:txBody>
      </p:sp>
      <p:pic>
        <p:nvPicPr>
          <p:cNvPr id="5" name="Picture 4" descr="Рис_04_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948113"/>
            <a:ext cx="6767512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4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</a:t>
            </a:r>
            <a:r>
              <a:rPr lang="ru-RU" b="1" dirty="0">
                <a:solidFill>
                  <a:srgbClr val="0000CC"/>
                </a:solidFill>
              </a:rPr>
              <a:t>3</a:t>
            </a:r>
            <a:r>
              <a:rPr lang="ru-RU" b="1" dirty="0" smtClean="0">
                <a:solidFill>
                  <a:srgbClr val="0000CC"/>
                </a:solidFill>
              </a:rPr>
              <a:t>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0487" y="228424"/>
            <a:ext cx="76327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</a:t>
            </a: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классов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83768" y="1484784"/>
            <a:ext cx="39851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Характеристики классификатора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42394" y="1967429"/>
            <a:ext cx="7534275" cy="3981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ru-RU" sz="2000" i="1" dirty="0" smtClean="0"/>
              <a:t>Характеристика (</a:t>
            </a:r>
            <a:r>
              <a:rPr lang="en-US" sz="2000" i="1" dirty="0" smtClean="0"/>
              <a:t>feature</a:t>
            </a:r>
            <a:r>
              <a:rPr lang="ru-RU" sz="2000" i="1" dirty="0" smtClean="0"/>
              <a:t>)</a:t>
            </a:r>
            <a:r>
              <a:rPr lang="ru-RU" sz="2000" dirty="0" smtClean="0"/>
              <a:t> – понятие, предназначенное для спецификации особенностей структуры и поведения экземпляров классификаторов.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i="1" dirty="0" smtClean="0"/>
              <a:t>Структурная характеристика (</a:t>
            </a:r>
            <a:r>
              <a:rPr lang="ru-RU" sz="2000" i="1" dirty="0" err="1" smtClean="0"/>
              <a:t>structural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feature</a:t>
            </a:r>
            <a:r>
              <a:rPr lang="ru-RU" sz="2000" i="1" dirty="0" smtClean="0"/>
              <a:t>)</a:t>
            </a:r>
            <a:r>
              <a:rPr lang="ru-RU" sz="2000" dirty="0" smtClean="0"/>
              <a:t> является типизированной характеристикой классификатора, которая специфицирует структуру его экземпляров.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i="1" dirty="0" smtClean="0"/>
              <a:t>Характеристика поведения (</a:t>
            </a:r>
            <a:r>
              <a:rPr lang="ru-RU" sz="2000" i="1" dirty="0" err="1" smtClean="0"/>
              <a:t>behavioral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feature</a:t>
            </a:r>
            <a:r>
              <a:rPr lang="ru-RU" sz="2000" i="1" dirty="0" smtClean="0"/>
              <a:t>)</a:t>
            </a:r>
            <a:r>
              <a:rPr lang="ru-RU" sz="2000" dirty="0" smtClean="0"/>
              <a:t> является характеристикой классификатора, которая специфицирует некоторый аспект поведения его экземпляров.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b="1" i="1" dirty="0" smtClean="0"/>
              <a:t>Класс</a:t>
            </a:r>
            <a:r>
              <a:rPr lang="ru-RU" sz="2000" i="1" dirty="0" smtClean="0"/>
              <a:t> (</a:t>
            </a:r>
            <a:r>
              <a:rPr lang="ru-RU" sz="2000" i="1" dirty="0" err="1" smtClean="0"/>
              <a:t>class</a:t>
            </a:r>
            <a:r>
              <a:rPr lang="ru-RU" sz="2000" i="1" dirty="0" smtClean="0"/>
              <a:t>)</a:t>
            </a:r>
            <a:r>
              <a:rPr lang="ru-RU" sz="2000" dirty="0" smtClean="0"/>
              <a:t> – элемент модели, который описывает множество объектов, имеющих одинаковые спецификации характеристик, ограничений и семантики.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(Пример отношения композиции)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30/33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4" name="Picture 4" descr="Рис_04_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23593"/>
            <a:ext cx="7561262" cy="283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958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(Варианты обозначения композиции)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31/33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4" name="Picture 2" descr="CL_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40767"/>
            <a:ext cx="5389563" cy="475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L_4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5"/>
          <a:stretch/>
        </p:blipFill>
        <p:spPr bwMode="auto">
          <a:xfrm>
            <a:off x="429026" y="2204864"/>
            <a:ext cx="2782189" cy="2813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85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>
                <a:solidFill>
                  <a:srgbClr val="FFFFFF"/>
                </a:solidFill>
              </a:rPr>
              <a:t>(Интерфейс (</a:t>
            </a:r>
            <a:r>
              <a:rPr lang="en-US" sz="2800" b="1" dirty="0">
                <a:solidFill>
                  <a:srgbClr val="FFFFFF"/>
                </a:solidFill>
              </a:rPr>
              <a:t>interface)</a:t>
            </a:r>
            <a:r>
              <a:rPr lang="ru-RU" sz="2800" b="1" dirty="0" smtClean="0">
                <a:solidFill>
                  <a:srgbClr val="FFFFFF"/>
                </a:solidFill>
              </a:rPr>
              <a:t>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32/33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8962" y="1485900"/>
            <a:ext cx="7848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sz="2000" b="1" dirty="0"/>
              <a:t>Интерфейс</a:t>
            </a:r>
            <a:r>
              <a:rPr lang="ru-RU" sz="2000" dirty="0"/>
              <a:t> </a:t>
            </a:r>
            <a:r>
              <a:rPr lang="ru-RU" sz="2000" dirty="0" smtClean="0"/>
              <a:t>– вид класса, который представляет собой объявление множества общедоступных характеристик и обязанностей. </a:t>
            </a:r>
          </a:p>
        </p:txBody>
      </p:sp>
      <p:pic>
        <p:nvPicPr>
          <p:cNvPr id="5" name="Picture 4" descr="Рис_04_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466975"/>
            <a:ext cx="648017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Рис_04_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50" y="4653136"/>
            <a:ext cx="7488237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61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</a:t>
            </a:r>
            <a:r>
              <a:rPr lang="en-US" sz="2400" b="1" dirty="0" err="1">
                <a:solidFill>
                  <a:srgbClr val="FFFFFF"/>
                </a:solidFill>
              </a:rPr>
              <a:t>UML</a:t>
            </a:r>
            <a:r>
              <a:rPr lang="en-US" sz="2400" b="1" dirty="0">
                <a:solidFill>
                  <a:srgbClr val="FFFFFF"/>
                </a:solidFill>
              </a:rPr>
              <a:t> Profile for Software Development Processes</a:t>
            </a:r>
            <a:r>
              <a:rPr lang="ru-RU" sz="2400" b="1" dirty="0" smtClean="0">
                <a:solidFill>
                  <a:srgbClr val="FFFFFF"/>
                </a:solidFill>
              </a:rPr>
              <a:t>)</a:t>
            </a:r>
            <a:endParaRPr lang="ru-RU" sz="2400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</a:t>
            </a:r>
            <a:r>
              <a:rPr lang="ru-RU" b="1">
                <a:solidFill>
                  <a:srgbClr val="0000CC"/>
                </a:solidFill>
              </a:rPr>
              <a:t>	</a:t>
            </a:r>
            <a:r>
              <a:rPr lang="ru-RU" b="1" smtClean="0">
                <a:solidFill>
                  <a:srgbClr val="0000CC"/>
                </a:solidFill>
              </a:rPr>
              <a:t>33/33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563888" y="1767114"/>
            <a:ext cx="5040561" cy="4254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sz="1800" b="1" dirty="0" smtClean="0"/>
              <a:t>Управляющий класс </a:t>
            </a:r>
            <a:r>
              <a:rPr lang="ru-RU" sz="1800" dirty="0" smtClean="0"/>
              <a:t>отвечает за координацию действий других классов. Этому классу посылают мало сообщений, а он рассылает много сообщений.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b="1" dirty="0" smtClean="0"/>
              <a:t>Граничный класс </a:t>
            </a:r>
            <a:r>
              <a:rPr lang="ru-RU" sz="1800" dirty="0" smtClean="0"/>
              <a:t>располагается на границе системы с внешней средой.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sz="1800" b="1" dirty="0" smtClean="0"/>
              <a:t>Сущностный </a:t>
            </a:r>
            <a:r>
              <a:rPr lang="ru-RU" sz="1800" b="1" dirty="0" smtClean="0"/>
              <a:t>класс </a:t>
            </a:r>
            <a:r>
              <a:rPr lang="ru-RU" sz="1800" dirty="0" smtClean="0"/>
              <a:t>содержит информацию, которая хранится постоянно и не уничтожается с выключением системы</a:t>
            </a:r>
            <a:endParaRPr lang="en-US" sz="1800" dirty="0" smtClean="0"/>
          </a:p>
        </p:txBody>
      </p:sp>
      <p:pic>
        <p:nvPicPr>
          <p:cNvPr id="5" name="Picture 3" descr="UML_Cl_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1259632" y="1647412"/>
            <a:ext cx="1980568" cy="449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606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4/33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116632"/>
            <a:ext cx="76327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</a:t>
            </a:r>
            <a:r>
              <a:rPr lang="ru-RU" sz="4200" kern="0" dirty="0">
                <a:solidFill>
                  <a:srgbClr val="FFFFFF"/>
                </a:solidFill>
                <a:latin typeface="Arial"/>
              </a:rPr>
              <a:t>классов</a:t>
            </a:r>
            <a:br>
              <a:rPr lang="ru-RU" sz="4200" kern="0" dirty="0">
                <a:solidFill>
                  <a:srgbClr val="FFFFFF"/>
                </a:solidFill>
                <a:latin typeface="Arial"/>
              </a:rPr>
            </a:br>
            <a:r>
              <a:rPr lang="ru-RU" b="1" kern="0" dirty="0">
                <a:solidFill>
                  <a:srgbClr val="FFFFFF"/>
                </a:solidFill>
                <a:latin typeface="Arial"/>
              </a:rPr>
              <a:t>Основные обозначения на диаграмме </a:t>
            </a:r>
          </a:p>
          <a:p>
            <a:pPr eaLnBrk="0" hangingPunct="0">
              <a:defRPr/>
            </a:pP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8" name="Picture 5" descr="Diagr3_C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340768"/>
            <a:ext cx="4001691" cy="467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 bwMode="auto">
          <a:xfrm>
            <a:off x="3896913" y="1563182"/>
            <a:ext cx="1112513" cy="35365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5076056" y="1967264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4448768" y="2996952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4352721" y="3429124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845637" y="3186332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2375537" y="1798032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3238056" y="1870618"/>
            <a:ext cx="831600" cy="287496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5454056" y="4869160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2482056" y="5229200"/>
            <a:ext cx="756000" cy="237600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4223637" y="4089241"/>
            <a:ext cx="756000" cy="347871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2681799" y="3804305"/>
            <a:ext cx="1112513" cy="1196843"/>
          </a:xfrm>
          <a:prstGeom prst="rect">
            <a:avLst/>
          </a:prstGeom>
          <a:solidFill>
            <a:schemeClr val="accent1">
              <a:alpha val="18000"/>
            </a:schemeClr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00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</a:t>
            </a:r>
            <a:r>
              <a:rPr lang="ru-RU" b="1" dirty="0">
                <a:solidFill>
                  <a:srgbClr val="0000CC"/>
                </a:solidFill>
              </a:rPr>
              <a:t>5</a:t>
            </a:r>
            <a:r>
              <a:rPr lang="ru-RU" b="1" dirty="0" smtClean="0">
                <a:solidFill>
                  <a:srgbClr val="0000CC"/>
                </a:solidFill>
              </a:rPr>
              <a:t>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классов </a:t>
            </a:r>
            <a:r>
              <a:rPr lang="ru-RU" sz="2000" b="1" kern="0" dirty="0" smtClean="0">
                <a:solidFill>
                  <a:srgbClr val="FFFFFF"/>
                </a:solidFill>
                <a:latin typeface="Arial"/>
              </a:rPr>
              <a:t>(варианты </a:t>
            </a:r>
            <a:r>
              <a:rPr lang="ru-RU" sz="2000" b="1" kern="0" dirty="0">
                <a:solidFill>
                  <a:srgbClr val="FFFFFF"/>
                </a:solidFill>
                <a:latin typeface="Arial"/>
              </a:rPr>
              <a:t>графического изображения класса на диаграмме </a:t>
            </a:r>
            <a:r>
              <a:rPr lang="ru-RU" sz="2000" b="1" kern="0" dirty="0" smtClean="0">
                <a:solidFill>
                  <a:srgbClr val="FFFFFF"/>
                </a:solidFill>
                <a:latin typeface="Arial"/>
              </a:rPr>
              <a:t>классов)</a:t>
            </a:r>
            <a:endParaRPr lang="ru-RU" sz="2000" b="1" kern="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7" name="Picture 4" descr="Рис_04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412775"/>
            <a:ext cx="7345362" cy="196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Diagr1_C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76358"/>
            <a:ext cx="5419725" cy="287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99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6/33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</a:t>
            </a: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классов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(Разновидности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классов)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16756" y="1384300"/>
            <a:ext cx="7708900" cy="485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ru-RU" sz="2000" i="1" dirty="0" smtClean="0"/>
              <a:t>Абстрактный </a:t>
            </a:r>
            <a:r>
              <a:rPr lang="ru-RU" sz="2000" dirty="0" smtClean="0"/>
              <a:t>(</a:t>
            </a:r>
            <a:r>
              <a:rPr lang="ru-RU" sz="2000" dirty="0" err="1" smtClean="0"/>
              <a:t>abstract</a:t>
            </a:r>
            <a:r>
              <a:rPr lang="ru-RU" sz="2000" dirty="0" smtClean="0"/>
              <a:t>) класс не имеет экземпляров или объектов, для обозначения его имени используется наклонный шрифт (</a:t>
            </a:r>
            <a:r>
              <a:rPr lang="ru-RU" sz="2000" i="1" dirty="0" smtClean="0"/>
              <a:t>курсив</a:t>
            </a:r>
            <a:r>
              <a:rPr lang="ru-RU" sz="2000" dirty="0" smtClean="0"/>
              <a:t>).</a:t>
            </a:r>
          </a:p>
          <a:p>
            <a:pPr eaLnBrk="1" hangingPunct="1"/>
            <a:r>
              <a:rPr lang="ru-RU" sz="2000" i="1" dirty="0" smtClean="0"/>
              <a:t>Активный класс (</a:t>
            </a:r>
            <a:r>
              <a:rPr lang="en-US" sz="2000" i="1" dirty="0" smtClean="0"/>
              <a:t>active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class</a:t>
            </a:r>
            <a:r>
              <a:rPr lang="ru-RU" sz="2000" i="1" dirty="0" smtClean="0"/>
              <a:t>)</a:t>
            </a:r>
            <a:r>
              <a:rPr lang="ru-RU" sz="2000" dirty="0" smtClean="0"/>
              <a:t> – класс, каждый экземпляр которого имеет свою собственную нить управления.</a:t>
            </a:r>
            <a:endParaRPr lang="ru-RU" sz="2000" i="1" dirty="0" smtClean="0"/>
          </a:p>
          <a:p>
            <a:pPr eaLnBrk="1" hangingPunct="1"/>
            <a:r>
              <a:rPr lang="ru-RU" sz="2000" i="1" dirty="0" smtClean="0"/>
              <a:t>Пассивный класс</a:t>
            </a:r>
            <a:r>
              <a:rPr lang="ru-RU" sz="2000" dirty="0" smtClean="0"/>
              <a:t> </a:t>
            </a:r>
            <a:r>
              <a:rPr lang="ru-RU" sz="2000" i="1" dirty="0" smtClean="0"/>
              <a:t>(</a:t>
            </a:r>
            <a:r>
              <a:rPr lang="ru-RU" sz="2000" i="1" dirty="0" err="1" smtClean="0"/>
              <a:t>passive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class</a:t>
            </a:r>
            <a:r>
              <a:rPr lang="ru-RU" sz="2000" i="1" dirty="0" smtClean="0"/>
              <a:t>)</a:t>
            </a:r>
            <a:r>
              <a:rPr lang="ru-RU" sz="2000" dirty="0" smtClean="0"/>
              <a:t> – класс, каждый экземпляр которого выполняется в контексте некоторого другого объекта.</a:t>
            </a:r>
          </a:p>
          <a:p>
            <a:pPr eaLnBrk="1" hangingPunct="1"/>
            <a:r>
              <a:rPr lang="ru-RU" sz="2000" i="1" dirty="0" smtClean="0"/>
              <a:t>Квалифицированное имя</a:t>
            </a:r>
            <a:r>
              <a:rPr lang="ru-RU" sz="2000" dirty="0" smtClean="0"/>
              <a:t> (</a:t>
            </a:r>
            <a:r>
              <a:rPr lang="ru-RU" sz="2000" dirty="0" err="1" smtClean="0"/>
              <a:t>qualified</a:t>
            </a:r>
            <a:r>
              <a:rPr lang="ru-RU" sz="2000" dirty="0" smtClean="0"/>
              <a:t> </a:t>
            </a:r>
            <a:r>
              <a:rPr lang="ru-RU" sz="2000" dirty="0" err="1" smtClean="0"/>
              <a:t>name</a:t>
            </a:r>
            <a:r>
              <a:rPr lang="ru-RU" sz="2000" dirty="0" smtClean="0"/>
              <a:t>) используется для того, чтобы явно указать, к какому пакету относится тот или иной класс. Для этого применяется специальный символ в качестве разделителя имени – двойное двоеточие “::”</a:t>
            </a:r>
          </a:p>
          <a:p>
            <a:pPr eaLnBrk="1" hangingPunct="1"/>
            <a:r>
              <a:rPr lang="ru-RU" sz="2000" dirty="0" smtClean="0"/>
              <a:t>Имя класса без символа разделителя называется </a:t>
            </a:r>
            <a:r>
              <a:rPr lang="ru-RU" sz="2000" i="1" dirty="0" smtClean="0"/>
              <a:t>простым именем </a:t>
            </a:r>
            <a:r>
              <a:rPr lang="ru-RU" sz="2000" dirty="0" smtClean="0"/>
              <a:t>класса.</a:t>
            </a:r>
          </a:p>
        </p:txBody>
      </p:sp>
    </p:spTree>
    <p:extLst>
      <p:ext uri="{BB962C8B-B14F-4D97-AF65-F5344CB8AC3E}">
        <p14:creationId xmlns:p14="http://schemas.microsoft.com/office/powerpoint/2010/main" val="360758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7/33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классов</a:t>
            </a:r>
          </a:p>
          <a:p>
            <a:pPr eaLnBrk="0" hangingPunct="0">
              <a:defRPr/>
            </a:pP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(атрибут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(</a:t>
            </a:r>
            <a:r>
              <a:rPr lang="en-US" sz="2800" b="1" kern="0" dirty="0">
                <a:solidFill>
                  <a:srgbClr val="FFFFFF"/>
                </a:solidFill>
                <a:latin typeface="Arial"/>
              </a:rPr>
              <a:t>attribute)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класса)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95288" y="1635126"/>
            <a:ext cx="7705104" cy="366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000" dirty="0" smtClean="0"/>
              <a:t>служит для представления отдельной структурной характеристики или свойства, которое является общим для всех объектов данного класса.	</a:t>
            </a:r>
          </a:p>
          <a:p>
            <a:pPr marL="0" indent="0" algn="just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1800" dirty="0" smtClean="0"/>
              <a:t>&lt;</a:t>
            </a:r>
            <a:r>
              <a:rPr lang="ru-RU" sz="1800" b="1" i="1" dirty="0" smtClean="0"/>
              <a:t>атрибут</a:t>
            </a:r>
            <a:r>
              <a:rPr lang="ru-RU" sz="1800" dirty="0" smtClean="0"/>
              <a:t>&gt;::= [&lt;</a:t>
            </a:r>
            <a:r>
              <a:rPr lang="ru-RU" sz="1800" i="1" dirty="0" smtClean="0"/>
              <a:t>видимость</a:t>
            </a:r>
            <a:r>
              <a:rPr lang="ru-RU" sz="1800" dirty="0" smtClean="0"/>
              <a:t>&gt;] [‘/’] </a:t>
            </a:r>
            <a:r>
              <a:rPr lang="ru-RU" sz="1800" b="1" dirty="0" smtClean="0"/>
              <a:t>&lt;</a:t>
            </a:r>
            <a:r>
              <a:rPr lang="ru-RU" sz="1800" b="1" i="1" dirty="0" smtClean="0"/>
              <a:t>имя</a:t>
            </a:r>
            <a:r>
              <a:rPr lang="ru-RU" sz="1800" b="1" dirty="0" smtClean="0"/>
              <a:t>&gt; </a:t>
            </a:r>
            <a:br>
              <a:rPr lang="ru-RU" sz="1800" b="1" dirty="0" smtClean="0"/>
            </a:br>
            <a:r>
              <a:rPr lang="ru-RU" sz="1800" dirty="0" smtClean="0"/>
              <a:t>[‘:’</a:t>
            </a:r>
            <a:r>
              <a:rPr lang="ru-RU" sz="1800" i="1" dirty="0" smtClean="0"/>
              <a:t>тип атрибута</a:t>
            </a:r>
            <a:r>
              <a:rPr lang="ru-RU" sz="1800" dirty="0" smtClean="0"/>
              <a:t>&gt;]  [‘[‘&lt;</a:t>
            </a:r>
            <a:r>
              <a:rPr lang="ru-RU" sz="1800" i="1" dirty="0" smtClean="0"/>
              <a:t>кратность</a:t>
            </a:r>
            <a:r>
              <a:rPr lang="ru-RU" sz="1800" dirty="0" smtClean="0"/>
              <a:t>&gt;‘]’]  [‘=’ &lt;</a:t>
            </a:r>
            <a:r>
              <a:rPr lang="ru-RU" sz="1800" i="1" dirty="0" smtClean="0"/>
              <a:t>значение по умолчанию</a:t>
            </a:r>
            <a:r>
              <a:rPr lang="ru-RU" sz="1800" dirty="0" smtClean="0"/>
              <a:t>&gt;]</a:t>
            </a:r>
          </a:p>
          <a:p>
            <a:pPr marL="0" indent="0" eaLnBrk="1" hangingPunct="1">
              <a:buNone/>
            </a:pPr>
            <a:endParaRPr lang="ru-RU" sz="2000" dirty="0" smtClean="0"/>
          </a:p>
          <a:p>
            <a:pPr marL="0" indent="0" eaLnBrk="1" hangingPunct="1">
              <a:buNone/>
            </a:pPr>
            <a:r>
              <a:rPr lang="ru-RU" sz="2000" dirty="0" smtClean="0"/>
              <a:t>где:</a:t>
            </a:r>
          </a:p>
          <a:p>
            <a:pPr marL="361950" indent="0" eaLnBrk="1" hangingPunct="1">
              <a:buNone/>
            </a:pPr>
            <a:r>
              <a:rPr lang="ru-RU" sz="2000" b="1" dirty="0" smtClean="0"/>
              <a:t>&lt;</a:t>
            </a:r>
            <a:r>
              <a:rPr lang="ru-RU" sz="2000" b="1" i="1" dirty="0" smtClean="0"/>
              <a:t>видимость</a:t>
            </a:r>
            <a:r>
              <a:rPr lang="ru-RU" sz="2000" b="1" dirty="0" smtClean="0"/>
              <a:t>&gt;::= ‘+’ | ‘–‘ | ‘#’ | ‘~’.</a:t>
            </a:r>
          </a:p>
          <a:p>
            <a:pPr marL="361950" indent="0" algn="just" eaLnBrk="1" hangingPunct="1">
              <a:buNone/>
            </a:pPr>
            <a:r>
              <a:rPr lang="ru-RU" sz="1800" i="1" dirty="0" smtClean="0"/>
              <a:t>видимость</a:t>
            </a:r>
            <a:r>
              <a:rPr lang="ru-RU" sz="1800" dirty="0" smtClean="0"/>
              <a:t> (</a:t>
            </a:r>
            <a:r>
              <a:rPr lang="ru-RU" sz="1800" dirty="0" err="1" smtClean="0"/>
              <a:t>visibility</a:t>
            </a:r>
            <a:r>
              <a:rPr lang="ru-RU" sz="1800" dirty="0" smtClean="0"/>
              <a:t>) может принимать одно из 4-х возможных значений и отображаться либо посредством специального символа, либо соответствующего ключевого слова</a:t>
            </a:r>
          </a:p>
        </p:txBody>
      </p:sp>
    </p:spTree>
    <p:extLst>
      <p:ext uri="{BB962C8B-B14F-4D97-AF65-F5344CB8AC3E}">
        <p14:creationId xmlns:p14="http://schemas.microsoft.com/office/powerpoint/2010/main" val="19864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8/33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классов </a:t>
            </a:r>
            <a:br>
              <a:rPr lang="ru-RU" sz="4200" kern="0" dirty="0" smtClean="0">
                <a:solidFill>
                  <a:srgbClr val="FFFFFF"/>
                </a:solidFill>
                <a:latin typeface="Arial"/>
              </a:rPr>
            </a:b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(виды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видимости )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539552" y="1601788"/>
            <a:ext cx="7848600" cy="4059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</a:pPr>
            <a:r>
              <a:rPr lang="ru-RU" sz="2300" dirty="0" smtClean="0"/>
              <a:t>+ </a:t>
            </a:r>
            <a:r>
              <a:rPr lang="ru-RU" sz="1800" b="1" dirty="0" err="1" smtClean="0"/>
              <a:t>public</a:t>
            </a:r>
            <a:r>
              <a:rPr lang="ru-RU" sz="1800" dirty="0" smtClean="0"/>
              <a:t> (общедоступный). Общедоступный элемент является видимым всеми элементами, который имеют доступ к содержимому пространства имен, который им владеет.</a:t>
            </a:r>
          </a:p>
          <a:p>
            <a:pPr marL="0" indent="0" algn="just" eaLnBrk="1" hangingPunct="1">
              <a:buNone/>
            </a:pPr>
            <a:r>
              <a:rPr lang="ru-RU" sz="1800" dirty="0" smtClean="0"/>
              <a:t>– </a:t>
            </a:r>
            <a:r>
              <a:rPr lang="ru-RU" sz="1800" b="1" dirty="0" err="1" smtClean="0"/>
              <a:t>private</a:t>
            </a:r>
            <a:r>
              <a:rPr lang="ru-RU" sz="1800" dirty="0" smtClean="0"/>
              <a:t> (закрытый). Закрытый элемент является видимым только внутри пространства имен, который им владеет.</a:t>
            </a:r>
          </a:p>
          <a:p>
            <a:pPr marL="0" indent="0" algn="just" eaLnBrk="1" hangingPunct="1">
              <a:buNone/>
            </a:pPr>
            <a:r>
              <a:rPr lang="en-US" sz="1800" dirty="0" smtClean="0"/>
              <a:t># </a:t>
            </a:r>
            <a:r>
              <a:rPr lang="ru-RU" sz="1800" b="1" dirty="0" err="1" smtClean="0"/>
              <a:t>protected</a:t>
            </a:r>
            <a:r>
              <a:rPr lang="ru-RU" sz="1800" dirty="0" smtClean="0"/>
              <a:t> (защищенный). Защищенный элемент является видимым для элементов, которые имеют отношение обобщения с пространством имен, который им владеет.</a:t>
            </a:r>
          </a:p>
          <a:p>
            <a:pPr marL="0" indent="0" algn="just" eaLnBrk="1" hangingPunct="1">
              <a:buNone/>
            </a:pPr>
            <a:r>
              <a:rPr lang="en-US" sz="1800" dirty="0" smtClean="0"/>
              <a:t>~ </a:t>
            </a:r>
            <a:r>
              <a:rPr lang="ru-RU" sz="1800" b="1" dirty="0" err="1" smtClean="0"/>
              <a:t>package</a:t>
            </a:r>
            <a:r>
              <a:rPr lang="ru-RU" sz="1800" dirty="0" smtClean="0"/>
              <a:t> (пакет). Элемент, помеченный как имеющий пакетную видимость, является видимым всеми элементами в ближайшем охватывающем пакете в предположении. За пределами ближайшего охватывающего пакета элемент, помеченный как имеющий пакетную видимость, не является видимым. </a:t>
            </a:r>
          </a:p>
        </p:txBody>
      </p:sp>
    </p:spTree>
    <p:extLst>
      <p:ext uri="{BB962C8B-B14F-4D97-AF65-F5344CB8AC3E}">
        <p14:creationId xmlns:p14="http://schemas.microsoft.com/office/powerpoint/2010/main" val="42991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FF"/>
                </a:solidFill>
              </a:rPr>
              <a:t>Диаграмма классов </a:t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sz="2800" b="1" dirty="0" smtClean="0">
                <a:solidFill>
                  <a:srgbClr val="FFFFFF"/>
                </a:solidFill>
              </a:rPr>
              <a:t>(кратность </a:t>
            </a:r>
            <a:r>
              <a:rPr lang="ru-RU" sz="2800" b="1" dirty="0">
                <a:solidFill>
                  <a:srgbClr val="FFFFFF"/>
                </a:solidFill>
              </a:rPr>
              <a:t>)</a:t>
            </a:r>
            <a:endParaRPr lang="ru-RU" dirty="0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10/33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27584" y="1421845"/>
            <a:ext cx="7705725" cy="445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sz="2000" b="1" i="1" dirty="0" smtClean="0"/>
              <a:t>Кратность</a:t>
            </a:r>
            <a:r>
              <a:rPr lang="ru-RU" sz="2000" i="1" dirty="0" smtClean="0"/>
              <a:t> (</a:t>
            </a:r>
            <a:r>
              <a:rPr lang="ru-RU" sz="2000" i="1" dirty="0" err="1" smtClean="0"/>
              <a:t>multiplicity</a:t>
            </a:r>
            <a:r>
              <a:rPr lang="ru-RU" sz="2000" i="1" dirty="0" smtClean="0"/>
              <a:t>)</a:t>
            </a:r>
            <a:r>
              <a:rPr lang="ru-RU" sz="2000" dirty="0" smtClean="0"/>
              <a:t> является спецификацией допустимой мощности множества при </a:t>
            </a:r>
            <a:r>
              <a:rPr lang="ru-RU" sz="2000" dirty="0" err="1" smtClean="0"/>
              <a:t>инстанцировании</a:t>
            </a:r>
            <a:r>
              <a:rPr lang="ru-RU" sz="2000" dirty="0" smtClean="0"/>
              <a:t> соответствующего элемента модели.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000" dirty="0" smtClean="0"/>
              <a:t>Спецификация кратности в нотации БНФ имеет следующий формат:</a:t>
            </a:r>
            <a:endParaRPr lang="ru-RU" sz="2000" i="1" dirty="0" smtClean="0"/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i="1" dirty="0" smtClean="0"/>
              <a:t>&lt;кратность&gt; ::= &lt;диапазон-кратности&gt; [ ‘{‘ &lt;указатель-упорядоченности&gt; [‘,’ &lt;указатель-уникальности&gt;] ‘}’ ]</a:t>
            </a:r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i="1" dirty="0" smtClean="0"/>
              <a:t>&lt;диапазон-кратности&gt; ::= [</a:t>
            </a:r>
            <a:r>
              <a:rPr lang="ru-RU" sz="1800" dirty="0" smtClean="0"/>
              <a:t>&lt;</a:t>
            </a:r>
            <a:r>
              <a:rPr lang="ru-RU" sz="1800" i="1" dirty="0" smtClean="0"/>
              <a:t>нижняя-граница</a:t>
            </a:r>
            <a:r>
              <a:rPr lang="ru-RU" sz="1800" dirty="0" smtClean="0"/>
              <a:t>&gt;</a:t>
            </a:r>
            <a:r>
              <a:rPr lang="ru-RU" sz="1800" i="1" dirty="0" smtClean="0"/>
              <a:t>‘..’ ] </a:t>
            </a:r>
            <a:r>
              <a:rPr lang="ru-RU" sz="1800" dirty="0" smtClean="0"/>
              <a:t>&lt;</a:t>
            </a:r>
            <a:r>
              <a:rPr lang="ru-RU" sz="1800" i="1" dirty="0" smtClean="0"/>
              <a:t>верхняя-граница</a:t>
            </a:r>
            <a:r>
              <a:rPr lang="ru-RU" sz="1800" dirty="0" smtClean="0"/>
              <a:t>&gt;</a:t>
            </a:r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dirty="0" smtClean="0"/>
              <a:t>&lt;</a:t>
            </a:r>
            <a:r>
              <a:rPr lang="ru-RU" sz="1800" i="1" dirty="0" smtClean="0"/>
              <a:t>нижняя-граница</a:t>
            </a:r>
            <a:r>
              <a:rPr lang="ru-RU" sz="1800" dirty="0" smtClean="0"/>
              <a:t>&gt; </a:t>
            </a:r>
            <a:r>
              <a:rPr lang="ru-RU" sz="1800" i="1" dirty="0" smtClean="0"/>
              <a:t>::= &lt;целое число&gt; | &lt;спецификация значения&gt;</a:t>
            </a:r>
            <a:endParaRPr lang="ru-RU" sz="1800" dirty="0" smtClean="0"/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dirty="0" smtClean="0"/>
              <a:t>&lt;</a:t>
            </a:r>
            <a:r>
              <a:rPr lang="ru-RU" sz="1800" i="1" dirty="0" smtClean="0"/>
              <a:t>верхняя-граница</a:t>
            </a:r>
            <a:r>
              <a:rPr lang="ru-RU" sz="1800" dirty="0" smtClean="0"/>
              <a:t>&gt; </a:t>
            </a:r>
            <a:r>
              <a:rPr lang="ru-RU" sz="1800" i="1" dirty="0" smtClean="0"/>
              <a:t>::= ‘*’ | &lt;спецификация значения&gt;</a:t>
            </a:r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i="1" dirty="0" smtClean="0"/>
              <a:t>&lt;указатель-упорядоченности&gt; ::= ‘</a:t>
            </a:r>
            <a:r>
              <a:rPr lang="ru-RU" sz="1800" i="1" dirty="0" err="1" smtClean="0"/>
              <a:t>ordered</a:t>
            </a:r>
            <a:r>
              <a:rPr lang="ru-RU" sz="1800" i="1" dirty="0" smtClean="0"/>
              <a:t>’ | ‘</a:t>
            </a:r>
            <a:r>
              <a:rPr lang="ru-RU" sz="1800" i="1" dirty="0" err="1" smtClean="0"/>
              <a:t>unordered</a:t>
            </a:r>
            <a:r>
              <a:rPr lang="ru-RU" sz="1800" i="1" dirty="0" smtClean="0"/>
              <a:t>’</a:t>
            </a:r>
          </a:p>
          <a:p>
            <a:pPr marL="358775" indent="0" eaLnBrk="1" hangingPunct="1">
              <a:lnSpc>
                <a:spcPct val="90000"/>
              </a:lnSpc>
              <a:buNone/>
            </a:pPr>
            <a:r>
              <a:rPr lang="ru-RU" sz="1800" i="1" dirty="0" smtClean="0"/>
              <a:t>&lt;указатель-уникальности&gt; ::= ‘</a:t>
            </a:r>
            <a:r>
              <a:rPr lang="ru-RU" sz="1800" i="1" dirty="0" err="1" smtClean="0"/>
              <a:t>unique</a:t>
            </a:r>
            <a:r>
              <a:rPr lang="ru-RU" sz="1800" i="1" dirty="0" smtClean="0"/>
              <a:t>’ | ‘</a:t>
            </a:r>
            <a:r>
              <a:rPr lang="ru-RU" sz="1800" i="1" dirty="0" err="1" smtClean="0"/>
              <a:t>nonunique</a:t>
            </a:r>
            <a:r>
              <a:rPr lang="ru-RU" sz="1800" i="1" dirty="0" smtClean="0"/>
              <a:t>’</a:t>
            </a: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3162</TotalTime>
  <Words>1200</Words>
  <Application>Microsoft Office PowerPoint</Application>
  <PresentationFormat>Экран (4:3)</PresentationFormat>
  <Paragraphs>171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Скругленный</vt:lpstr>
      <vt:lpstr>Диаграмма классов</vt:lpstr>
      <vt:lpstr>Диаграмма классов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Диаграмма классов  (кратность )</vt:lpstr>
      <vt:lpstr>Диаграмма классов  (примеры записи атрибутов)</vt:lpstr>
      <vt:lpstr>Диаграмма классов  (операции класса )</vt:lpstr>
      <vt:lpstr>Диаграмма классов  (формат записи операции класса)</vt:lpstr>
      <vt:lpstr>Диаграмма классов  (параметры операции)</vt:lpstr>
      <vt:lpstr>Диаграмма классов  (параметры операции)</vt:lpstr>
      <vt:lpstr>Диаграмма классов  (параметры операции)</vt:lpstr>
      <vt:lpstr>Диаграмма классов  (предусловие (precondition) операции)</vt:lpstr>
      <vt:lpstr>Диаграмма классов  (постусловие (postcondition) операции)</vt:lpstr>
      <vt:lpstr>Диаграмма классов  (примеры записи операций)</vt:lpstr>
      <vt:lpstr>Диаграмма классов  (отношения на диаграмме классов)</vt:lpstr>
      <vt:lpstr>Диаграмма классов  (Ассоциация )</vt:lpstr>
      <vt:lpstr>Диаграмма классов  (Ассоциация)</vt:lpstr>
      <vt:lpstr>Диаграмма классов  (Ассоциация)</vt:lpstr>
      <vt:lpstr>Диаграмма классов  (Ассоциация)</vt:lpstr>
      <vt:lpstr>Диаграмма классов  (Ассоциация)</vt:lpstr>
      <vt:lpstr>Диаграмма классов  (Обобщение (generalization))</vt:lpstr>
      <vt:lpstr>Диаграмма классов  (Примеры отношения обобщения)</vt:lpstr>
      <vt:lpstr>Диаграмма классов  (Агрегация (aggregation) )</vt:lpstr>
      <vt:lpstr>Диаграмма классов  (Пример отношения агрегации)</vt:lpstr>
      <vt:lpstr>Диаграмма классов  (Композиция (composition) )</vt:lpstr>
      <vt:lpstr>Диаграмма классов  (Пример отношения композиции)</vt:lpstr>
      <vt:lpstr>Диаграмма классов  (Варианты обозначения композиции)</vt:lpstr>
      <vt:lpstr>Диаграмма классов  (Интерфейс (interface))</vt:lpstr>
      <vt:lpstr>Диаграмма классов  (UML Profile for Software Development Processes)</vt:lpstr>
    </vt:vector>
  </TitlesOfParts>
  <Company>UML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Леоненков</dc:creator>
  <cp:lastModifiedBy>Лариса</cp:lastModifiedBy>
  <cp:revision>315</cp:revision>
  <dcterms:created xsi:type="dcterms:W3CDTF">2008-05-05T17:02:32Z</dcterms:created>
  <dcterms:modified xsi:type="dcterms:W3CDTF">2026-04-30T05:25:56Z</dcterms:modified>
</cp:coreProperties>
</file>